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19"/>
  </p:notesMasterIdLst>
  <p:sldIdLst>
    <p:sldId id="257" r:id="rId2"/>
    <p:sldId id="258" r:id="rId3"/>
    <p:sldId id="259" r:id="rId4"/>
    <p:sldId id="260" r:id="rId5"/>
    <p:sldId id="271" r:id="rId6"/>
    <p:sldId id="272" r:id="rId7"/>
    <p:sldId id="273" r:id="rId8"/>
    <p:sldId id="261" r:id="rId9"/>
    <p:sldId id="262" r:id="rId10"/>
    <p:sldId id="263" r:id="rId11"/>
    <p:sldId id="264" r:id="rId12"/>
    <p:sldId id="265" r:id="rId13"/>
    <p:sldId id="266" r:id="rId14"/>
    <p:sldId id="267" r:id="rId15"/>
    <p:sldId id="268" r:id="rId16"/>
    <p:sldId id="274" r:id="rId17"/>
    <p:sldId id="26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60" y="662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85C5B-6A5C-4625-B44F-CED55B4D7674}" type="datetimeFigureOut">
              <a:rPr lang="en-US" smtClean="0"/>
              <a:t>3/17/2015</a:t>
            </a:fld>
            <a:endParaRPr lang="en-US"/>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165D9C-B132-4821-A9CA-8776EA29C6C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F345745-E04A-4AAB-8B29-05661CF3FB92}" type="datetime1">
              <a:rPr lang="en-US" smtClean="0"/>
              <a:t>3/17/2015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0C7B8D24-DF29-4467-A2A2-0B105614FDC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5170FE2-79D2-40A6-8699-961BC94A9701}" type="datetime1">
              <a:rPr lang="en-US" smtClean="0"/>
              <a:t>3/17/2015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B51F1DC-1040-4A79-B22D-A1F82940067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EC97628-92FC-43BA-B819-D5F713AF7905}" type="datetime1">
              <a:rPr lang="en-US" smtClean="0"/>
              <a:t>3/17/2015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C5B2238-27D3-4529-9760-10D2CBEAEF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3EF1A9-36E0-42E1-99D4-FDA92DEF44D3}" type="datetime1">
              <a:rPr lang="en-US" smtClean="0"/>
              <a:t>3/17/2015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41611FD-3479-4D42-A605-1E4114EEDF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FC94B9-F5CD-47D1-8585-C7AC3D8D32BE}" type="datetime1">
              <a:rPr lang="en-US" smtClean="0"/>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D58641-7446-49F8-8569-5950E30DE4C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42EA8D1-43B3-45C2-AE5F-F8800E57F75E}" type="datetime1">
              <a:rPr lang="en-US" smtClean="0"/>
              <a:t>3/17/2015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B2A03E6-8E53-4101-A679-FF949FD4D9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455E478-6134-4F3E-8D17-5266A3A0E202}" type="datetime1">
              <a:rPr lang="en-US" smtClean="0"/>
              <a:t>3/17/2015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D081B79-6413-468F-8915-3AAD8C8B73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95E252C7-AF9E-4CE8-ADD7-DDC3B2887FA8}" type="datetime1">
              <a:rPr lang="en-US" smtClean="0"/>
              <a:t>3/17/2015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709873A-0D0E-4DD5-BE85-35B9407FFB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F817C80-BE7B-41F5-9220-007A7EFAF51A}" type="datetime1">
              <a:rPr lang="en-US" smtClean="0"/>
              <a:t>3/17/2015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3C6F44E-20B3-4795-8F0A-C0B11EE068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058217F-BEA5-4424-A185-C73A574695C6}" type="datetime1">
              <a:rPr lang="en-US" smtClean="0"/>
              <a:t>3/17/2015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DACA356-32E9-40F8-AB2C-FA40582109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7EACB10-D85A-416E-8535-317DD98D2EF3}" type="datetime1">
              <a:rPr lang="en-US" smtClean="0"/>
              <a:t>3/17/2015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9126133-09B1-45B7-878B-8890606D61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CD595300-6DDE-4CE0-A938-1C3DA033290A}" type="datetime1">
              <a:rPr lang="en-US" smtClean="0"/>
              <a:t>3/17/2015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10D9AAD-4009-4C74-94C0-3A150B6E30C0}"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40" r:id="rId1"/>
    <p:sldLayoutId id="2147483839" r:id="rId2"/>
    <p:sldLayoutId id="2147483841" r:id="rId3"/>
    <p:sldLayoutId id="2147483838" r:id="rId4"/>
    <p:sldLayoutId id="2147483837" r:id="rId5"/>
    <p:sldLayoutId id="2147483836" r:id="rId6"/>
    <p:sldLayoutId id="2147483835" r:id="rId7"/>
    <p:sldLayoutId id="2147483834" r:id="rId8"/>
    <p:sldLayoutId id="2147483842" r:id="rId9"/>
    <p:sldLayoutId id="2147483833" r:id="rId10"/>
    <p:sldLayoutId id="2147483832"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5867400"/>
          </a:xfrm>
        </p:spPr>
        <p:txBody>
          <a:bodyPr>
            <a:normAutofit/>
          </a:bodyPr>
          <a:lstStyle/>
          <a:p>
            <a:pPr algn="ctr" fontAlgn="auto">
              <a:spcAft>
                <a:spcPts val="0"/>
              </a:spcAft>
              <a:defRPr/>
            </a:pPr>
            <a:r>
              <a:rPr lang="lt-LT" sz="2200" b="1" dirty="0" smtClean="0">
                <a:solidFill>
                  <a:schemeClr val="tx1"/>
                </a:solidFill>
                <a:latin typeface="Times New Roman" pitchFamily="18" charset="0"/>
                <a:cs typeface="Times New Roman" pitchFamily="18" charset="0"/>
              </a:rPr>
              <a:t>KYBARTŲ MOKYKLA-DARŽELIS </a:t>
            </a:r>
            <a:r>
              <a:rPr lang="lt-LT" sz="2000" b="1" dirty="0" smtClean="0">
                <a:solidFill>
                  <a:schemeClr val="tx1"/>
                </a:solidFill>
                <a:latin typeface="Times New Roman" pitchFamily="18" charset="0"/>
                <a:cs typeface="Times New Roman" pitchFamily="18" charset="0"/>
              </a:rPr>
              <a:t>„</a:t>
            </a:r>
            <a:r>
              <a:rPr lang="lt-LT" sz="2200" b="1" dirty="0" smtClean="0">
                <a:solidFill>
                  <a:schemeClr val="tx1"/>
                </a:solidFill>
                <a:latin typeface="Times New Roman" pitchFamily="18" charset="0"/>
                <a:cs typeface="Times New Roman" pitchFamily="18" charset="0"/>
              </a:rPr>
              <a:t>ĄŽUOLIUKAS</a:t>
            </a:r>
            <a:r>
              <a:rPr lang="lt-LT" sz="2000" b="1" dirty="0" smtClean="0">
                <a:solidFill>
                  <a:schemeClr val="tx1"/>
                </a:solidFill>
                <a:latin typeface="Times New Roman" pitchFamily="18" charset="0"/>
                <a:cs typeface="Times New Roman" pitchFamily="18" charset="0"/>
              </a:rPr>
              <a:t>“</a:t>
            </a:r>
            <a:r>
              <a:rPr lang="lt-LT" sz="2200" b="1" dirty="0" smtClean="0">
                <a:solidFill>
                  <a:schemeClr val="tx1"/>
                </a:solidFill>
                <a:latin typeface="Times New Roman" pitchFamily="18" charset="0"/>
                <a:cs typeface="Times New Roman" pitchFamily="18" charset="0"/>
              </a:rPr>
              <a:t> </a:t>
            </a:r>
            <a:r>
              <a:rPr lang="en-US" sz="2200" b="1" dirty="0" smtClean="0">
                <a:solidFill>
                  <a:schemeClr val="tx1"/>
                </a:solidFill>
                <a:latin typeface="Times New Roman" pitchFamily="18" charset="0"/>
                <a:cs typeface="Times New Roman" pitchFamily="18" charset="0"/>
              </a:rPr>
              <a:t/>
            </a:r>
            <a:br>
              <a:rPr lang="en-US" sz="2200" b="1" dirty="0" smtClean="0">
                <a:solidFill>
                  <a:schemeClr val="tx1"/>
                </a:solidFill>
                <a:latin typeface="Times New Roman" pitchFamily="18" charset="0"/>
                <a:cs typeface="Times New Roman" pitchFamily="18" charset="0"/>
              </a:rPr>
            </a:br>
            <a:r>
              <a:rPr lang="en-US" sz="5400" dirty="0" smtClean="0">
                <a:solidFill>
                  <a:schemeClr val="tx1"/>
                </a:solidFill>
                <a:latin typeface="Times New Roman" pitchFamily="18" charset="0"/>
                <a:cs typeface="Times New Roman" pitchFamily="18" charset="0"/>
              </a:rPr>
              <a:t/>
            </a:r>
            <a:br>
              <a:rPr lang="en-US" sz="5400" dirty="0" smtClean="0">
                <a:solidFill>
                  <a:schemeClr val="tx1"/>
                </a:solidFill>
                <a:latin typeface="Times New Roman" pitchFamily="18" charset="0"/>
                <a:cs typeface="Times New Roman" pitchFamily="18" charset="0"/>
              </a:rPr>
            </a:br>
            <a:r>
              <a:rPr lang="lt-LT" sz="4000" b="1" dirty="0" smtClean="0">
                <a:latin typeface="Times New Roman" pitchFamily="18" charset="0"/>
                <a:cs typeface="Times New Roman" pitchFamily="18" charset="0"/>
              </a:rPr>
              <a:t>Inovatyvios erdvės kūrimas</a:t>
            </a: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lt-LT" sz="4000" b="1" dirty="0" smtClean="0">
                <a:latin typeface="Times New Roman" pitchFamily="18" charset="0"/>
                <a:cs typeface="Times New Roman" pitchFamily="18" charset="0"/>
              </a:rPr>
              <a:t> vaikų bendravimui skatinti</a:t>
            </a:r>
            <a:r>
              <a:rPr lang="en-US" sz="2800" dirty="0" smtClean="0">
                <a:solidFill>
                  <a:schemeClr val="tx1"/>
                </a:solidFill>
                <a:latin typeface="Times New Roman" pitchFamily="18" charset="0"/>
                <a:cs typeface="Times New Roman" pitchFamily="18" charset="0"/>
              </a:rPr>
              <a:t/>
            </a:r>
            <a:br>
              <a:rPr lang="en-US" sz="2800" dirty="0" smtClean="0">
                <a:solidFill>
                  <a:schemeClr val="tx1"/>
                </a:solidFill>
                <a:latin typeface="Times New Roman" pitchFamily="18" charset="0"/>
                <a:cs typeface="Times New Roman" pitchFamily="18" charset="0"/>
              </a:rPr>
            </a:br>
            <a:r>
              <a:rPr lang="lt-LT" sz="2800" b="1" dirty="0" smtClean="0">
                <a:solidFill>
                  <a:schemeClr val="tx1"/>
                </a:solidFill>
                <a:latin typeface="Times New Roman" pitchFamily="18" charset="0"/>
                <a:cs typeface="Times New Roman" pitchFamily="18" charset="0"/>
              </a:rPr>
              <a:t> </a:t>
            </a:r>
            <a:r>
              <a:rPr lang="lt-LT" sz="2200" dirty="0" smtClean="0">
                <a:solidFill>
                  <a:schemeClr val="tx1"/>
                </a:solidFill>
                <a:latin typeface="Times New Roman" pitchFamily="18" charset="0"/>
                <a:cs typeface="Times New Roman" pitchFamily="18" charset="0"/>
              </a:rPr>
              <a:t/>
            </a:r>
            <a:br>
              <a:rPr lang="lt-LT" sz="2200" dirty="0" smtClean="0">
                <a:solidFill>
                  <a:schemeClr val="tx1"/>
                </a:solidFill>
                <a:latin typeface="Times New Roman" pitchFamily="18" charset="0"/>
                <a:cs typeface="Times New Roman" pitchFamily="18" charset="0"/>
              </a:rPr>
            </a:br>
            <a:r>
              <a:rPr lang="lt-LT" sz="2200" dirty="0" smtClean="0">
                <a:solidFill>
                  <a:schemeClr val="tx1"/>
                </a:solidFill>
                <a:latin typeface="Times New Roman" pitchFamily="18" charset="0"/>
                <a:cs typeface="Times New Roman" pitchFamily="18" charset="0"/>
              </a:rPr>
              <a:t/>
            </a:r>
            <a:br>
              <a:rPr lang="lt-LT" sz="2200" dirty="0" smtClean="0">
                <a:solidFill>
                  <a:schemeClr val="tx1"/>
                </a:solidFill>
                <a:latin typeface="Times New Roman" pitchFamily="18" charset="0"/>
                <a:cs typeface="Times New Roman" pitchFamily="18" charset="0"/>
              </a:rPr>
            </a:br>
            <a:r>
              <a:rPr lang="lt-LT" sz="2200" dirty="0" smtClean="0">
                <a:solidFill>
                  <a:schemeClr val="tx1"/>
                </a:solidFill>
                <a:latin typeface="Times New Roman" pitchFamily="18" charset="0"/>
                <a:cs typeface="Times New Roman" pitchFamily="18" charset="0"/>
              </a:rPr>
              <a:t/>
            </a:r>
            <a:br>
              <a:rPr lang="lt-LT" sz="2200" dirty="0" smtClean="0">
                <a:solidFill>
                  <a:schemeClr val="tx1"/>
                </a:solidFill>
                <a:latin typeface="Times New Roman" pitchFamily="18" charset="0"/>
                <a:cs typeface="Times New Roman" pitchFamily="18" charset="0"/>
              </a:rPr>
            </a:br>
            <a:r>
              <a:rPr lang="en-US" sz="2200" dirty="0" smtClean="0">
                <a:solidFill>
                  <a:schemeClr val="tx1"/>
                </a:solidFill>
                <a:latin typeface="Times New Roman" pitchFamily="18" charset="0"/>
                <a:cs typeface="Times New Roman" pitchFamily="18" charset="0"/>
              </a:rPr>
              <a:t/>
            </a:r>
            <a:br>
              <a:rPr lang="en-US" sz="2200" dirty="0" smtClean="0">
                <a:solidFill>
                  <a:schemeClr val="tx1"/>
                </a:solidFill>
                <a:latin typeface="Times New Roman" pitchFamily="18" charset="0"/>
                <a:cs typeface="Times New Roman" pitchFamily="18" charset="0"/>
              </a:rPr>
            </a:br>
            <a:r>
              <a:rPr lang="lt-LT" sz="2200" b="1" dirty="0" smtClean="0">
                <a:solidFill>
                  <a:schemeClr val="tx1"/>
                </a:solidFill>
                <a:latin typeface="Times New Roman" pitchFamily="18" charset="0"/>
                <a:cs typeface="Times New Roman" pitchFamily="18" charset="0"/>
              </a:rPr>
              <a:t>ikimokyklinio ugdymo auklėtoja </a:t>
            </a:r>
            <a:br>
              <a:rPr lang="lt-LT" sz="2200" b="1" dirty="0" smtClean="0">
                <a:solidFill>
                  <a:schemeClr val="tx1"/>
                </a:solidFill>
                <a:latin typeface="Times New Roman" pitchFamily="18" charset="0"/>
                <a:cs typeface="Times New Roman" pitchFamily="18" charset="0"/>
              </a:rPr>
            </a:br>
            <a:r>
              <a:rPr lang="lt-LT" sz="2200" b="1" dirty="0" smtClean="0">
                <a:solidFill>
                  <a:schemeClr val="tx1"/>
                </a:solidFill>
                <a:latin typeface="Times New Roman" pitchFamily="18" charset="0"/>
                <a:cs typeface="Times New Roman" pitchFamily="18" charset="0"/>
              </a:rPr>
              <a:t>Astrida </a:t>
            </a:r>
            <a:r>
              <a:rPr lang="lt-LT" sz="2200" b="1" dirty="0" err="1" smtClean="0">
                <a:solidFill>
                  <a:schemeClr val="tx1"/>
                </a:solidFill>
                <a:latin typeface="Times New Roman" pitchFamily="18" charset="0"/>
                <a:cs typeface="Times New Roman" pitchFamily="18" charset="0"/>
              </a:rPr>
              <a:t>Butkeraitienė</a:t>
            </a:r>
            <a:r>
              <a:rPr lang="lt-LT" sz="2200" b="1" dirty="0" smtClean="0">
                <a:solidFill>
                  <a:schemeClr val="tx1"/>
                </a:solidFill>
                <a:latin typeface="Times New Roman" pitchFamily="18" charset="0"/>
                <a:cs typeface="Times New Roman" pitchFamily="18" charset="0"/>
              </a:rPr>
              <a:t/>
            </a:r>
            <a:br>
              <a:rPr lang="lt-LT" sz="2200" b="1" dirty="0" smtClean="0">
                <a:solidFill>
                  <a:schemeClr val="tx1"/>
                </a:solidFill>
                <a:latin typeface="Times New Roman" pitchFamily="18" charset="0"/>
                <a:cs typeface="Times New Roman" pitchFamily="18" charset="0"/>
              </a:rPr>
            </a:br>
            <a:r>
              <a:rPr lang="lt-LT" sz="2200" b="1" dirty="0" smtClean="0">
                <a:solidFill>
                  <a:schemeClr val="tx1"/>
                </a:solidFill>
                <a:latin typeface="Times New Roman" pitchFamily="18" charset="0"/>
                <a:cs typeface="Times New Roman" pitchFamily="18" charset="0"/>
              </a:rPr>
              <a:t/>
            </a:r>
            <a:br>
              <a:rPr lang="lt-LT" sz="2200" b="1" dirty="0" smtClean="0">
                <a:solidFill>
                  <a:schemeClr val="tx1"/>
                </a:solidFill>
                <a:latin typeface="Times New Roman" pitchFamily="18" charset="0"/>
                <a:cs typeface="Times New Roman" pitchFamily="18" charset="0"/>
              </a:rPr>
            </a:br>
            <a:r>
              <a:rPr lang="lt-LT" sz="2200" b="1" dirty="0" smtClean="0">
                <a:solidFill>
                  <a:schemeClr val="tx1"/>
                </a:solidFill>
                <a:latin typeface="Times New Roman" pitchFamily="18" charset="0"/>
                <a:cs typeface="Times New Roman" pitchFamily="18" charset="0"/>
              </a:rPr>
              <a:t>2015-03-19</a:t>
            </a:r>
            <a:endParaRPr lang="en-US" sz="2200" dirty="0"/>
          </a:p>
        </p:txBody>
      </p:sp>
      <p:sp>
        <p:nvSpPr>
          <p:cNvPr id="3" name="Skaidrės numerio vietos rezervavimo ženklas 2"/>
          <p:cNvSpPr>
            <a:spLocks noGrp="1"/>
          </p:cNvSpPr>
          <p:nvPr>
            <p:ph type="sldNum" sz="quarter" idx="12"/>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447800"/>
          </a:xfrm>
        </p:spPr>
        <p:txBody>
          <a:bodyPr>
            <a:normAutofit fontScale="90000"/>
          </a:bodyPr>
          <a:lstStyle/>
          <a:p>
            <a:pPr algn="ctr" fontAlgn="auto">
              <a:spcAft>
                <a:spcPts val="0"/>
              </a:spcAft>
              <a:defRPr/>
            </a:pPr>
            <a:r>
              <a:rPr lang="en-US" sz="2700" b="1" dirty="0" smtClean="0"/>
              <a:t> </a:t>
            </a:r>
            <a:r>
              <a:rPr lang="lt-LT" sz="2700" b="1" dirty="0" smtClean="0">
                <a:solidFill>
                  <a:schemeClr val="tx1"/>
                </a:solidFill>
              </a:rPr>
              <a:t>Vaikai bendradarbiaudami kūrė, tyrinėjo, stengėsi išklausyti vienas kitą. </a:t>
            </a:r>
            <a:r>
              <a:rPr lang="en-US" dirty="0" smtClean="0"/>
              <a:t/>
            </a:r>
            <a:br>
              <a:rPr lang="en-US" dirty="0" smtClean="0"/>
            </a:br>
            <a:endParaRPr lang="en-US" dirty="0"/>
          </a:p>
        </p:txBody>
      </p:sp>
      <p:pic>
        <p:nvPicPr>
          <p:cNvPr id="5" name="Content Placeholder 4" descr="100_3412.JPG"/>
          <p:cNvPicPr>
            <a:picLocks noGrp="1" noChangeAspect="1"/>
          </p:cNvPicPr>
          <p:nvPr>
            <p:ph sz="half" idx="1"/>
          </p:nvPr>
        </p:nvPicPr>
        <p:blipFill>
          <a:blip r:embed="rId2" cstate="print"/>
          <a:stretch>
            <a:fillRect/>
          </a:stretch>
        </p:blipFill>
        <p:spPr>
          <a:xfrm>
            <a:off x="457200" y="2438400"/>
            <a:ext cx="4038600" cy="3434556"/>
          </a:xfrm>
          <a:effectLst>
            <a:softEdge rad="112500"/>
          </a:effectLst>
        </p:spPr>
      </p:pic>
      <p:pic>
        <p:nvPicPr>
          <p:cNvPr id="6" name="Content Placeholder 5" descr="100_3415.JPG"/>
          <p:cNvPicPr>
            <a:picLocks noGrp="1" noChangeAspect="1"/>
          </p:cNvPicPr>
          <p:nvPr>
            <p:ph sz="half" idx="2"/>
          </p:nvPr>
        </p:nvPicPr>
        <p:blipFill>
          <a:blip r:embed="rId3" cstate="print"/>
          <a:srcRect l="13208" t="6735"/>
          <a:stretch>
            <a:fillRect/>
          </a:stretch>
        </p:blipFill>
        <p:spPr>
          <a:xfrm>
            <a:off x="4648200" y="2362200"/>
            <a:ext cx="4072493" cy="3434556"/>
          </a:xfrm>
          <a:effectLst>
            <a:softEdge rad="112500"/>
          </a:effectLst>
        </p:spPr>
      </p:pic>
      <p:sp>
        <p:nvSpPr>
          <p:cNvPr id="7" name="Skaidrės numerio vietos rezervavimo ženklas 6"/>
          <p:cNvSpPr>
            <a:spLocks noGrp="1"/>
          </p:cNvSpPr>
          <p:nvPr>
            <p:ph type="sldNum" sz="quarter" idx="12"/>
          </p:nvPr>
        </p:nvSpPr>
        <p:spPr/>
        <p:txBody>
          <a:bodyPr/>
          <a:lstStyle/>
          <a:p>
            <a:pPr>
              <a:defRPr/>
            </a:pPr>
            <a:fld id="{1B2A03E6-8E53-4101-A679-FF949FD4D9BD}"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447800"/>
          </a:xfrm>
        </p:spPr>
        <p:txBody>
          <a:bodyPr>
            <a:normAutofit fontScale="90000"/>
          </a:bodyPr>
          <a:lstStyle/>
          <a:p>
            <a:pPr algn="ctr" fontAlgn="auto">
              <a:spcAft>
                <a:spcPts val="0"/>
              </a:spcAft>
              <a:defRPr/>
            </a:pPr>
            <a:r>
              <a:rPr lang="lt-LT" sz="2700" b="1" dirty="0" smtClean="0"/>
              <a:t> </a:t>
            </a:r>
            <a:r>
              <a:rPr lang="lt-LT" sz="2700" b="1" dirty="0" smtClean="0">
                <a:solidFill>
                  <a:schemeClr val="tx1"/>
                </a:solidFill>
              </a:rPr>
              <a:t>Veikiant drauge tobulėjo vaikų bendravimas, tarpasmeniniai santykiai.</a:t>
            </a:r>
            <a:r>
              <a:rPr lang="en-US" dirty="0" smtClean="0"/>
              <a:t/>
            </a:r>
            <a:br>
              <a:rPr lang="en-US" dirty="0" smtClean="0"/>
            </a:br>
            <a:endParaRPr lang="en-US" dirty="0"/>
          </a:p>
        </p:txBody>
      </p:sp>
      <p:pic>
        <p:nvPicPr>
          <p:cNvPr id="5" name="Content Placeholder 4" descr="100_3247.JPG"/>
          <p:cNvPicPr>
            <a:picLocks noGrp="1" noChangeAspect="1"/>
          </p:cNvPicPr>
          <p:nvPr>
            <p:ph sz="half" idx="1"/>
          </p:nvPr>
        </p:nvPicPr>
        <p:blipFill>
          <a:blip r:embed="rId2" cstate="print"/>
          <a:stretch>
            <a:fillRect/>
          </a:stretch>
        </p:blipFill>
        <p:spPr>
          <a:xfrm>
            <a:off x="432554" y="2209800"/>
            <a:ext cx="4825246" cy="4058024"/>
          </a:xfrm>
          <a:effectLst>
            <a:softEdge rad="112500"/>
          </a:effectLst>
        </p:spPr>
      </p:pic>
      <p:pic>
        <p:nvPicPr>
          <p:cNvPr id="6" name="Content Placeholder 5" descr="100_3298.JPG"/>
          <p:cNvPicPr>
            <a:picLocks noGrp="1" noChangeAspect="1"/>
          </p:cNvPicPr>
          <p:nvPr>
            <p:ph sz="half" idx="2"/>
          </p:nvPr>
        </p:nvPicPr>
        <p:blipFill>
          <a:blip r:embed="rId3" cstate="print"/>
          <a:stretch>
            <a:fillRect/>
          </a:stretch>
        </p:blipFill>
        <p:spPr>
          <a:xfrm>
            <a:off x="5562600" y="2057400"/>
            <a:ext cx="3223022" cy="4297363"/>
          </a:xfrm>
          <a:effectLst>
            <a:softEdge rad="112500"/>
          </a:effectLst>
        </p:spPr>
      </p:pic>
      <p:sp>
        <p:nvSpPr>
          <p:cNvPr id="7" name="Skaidrės numerio vietos rezervavimo ženklas 6"/>
          <p:cNvSpPr>
            <a:spLocks noGrp="1"/>
          </p:cNvSpPr>
          <p:nvPr>
            <p:ph type="sldNum" sz="quarter" idx="12"/>
          </p:nvPr>
        </p:nvSpPr>
        <p:spPr/>
        <p:txBody>
          <a:bodyPr/>
          <a:lstStyle/>
          <a:p>
            <a:pPr>
              <a:defRPr/>
            </a:pPr>
            <a:fld id="{1B2A03E6-8E53-4101-A679-FF949FD4D9BD}"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905000"/>
          </a:xfrm>
        </p:spPr>
        <p:txBody>
          <a:bodyPr>
            <a:normAutofit/>
          </a:bodyPr>
          <a:lstStyle/>
          <a:p>
            <a:pPr algn="ctr"/>
            <a:r>
              <a:rPr lang="en-US" sz="2400" b="1" smtClean="0">
                <a:solidFill>
                  <a:schemeClr val="tx1"/>
                </a:solidFill>
              </a:rPr>
              <a:t>Šviesos efektų erdvėje buvo sudarytos sąlygos laisviems vaikų vaidinimams</a:t>
            </a:r>
            <a:r>
              <a:rPr lang="lt-LT" sz="2400" b="1" smtClean="0">
                <a:solidFill>
                  <a:schemeClr val="tx1"/>
                </a:solidFill>
              </a:rPr>
              <a:t>, žaidimams. Juk žaidimas yra pagrindinė vaiko veikla.</a:t>
            </a:r>
            <a:r>
              <a:rPr lang="en-US" sz="4500" smtClean="0"/>
              <a:t/>
            </a:r>
            <a:br>
              <a:rPr lang="en-US" sz="4500" smtClean="0"/>
            </a:br>
            <a:endParaRPr lang="en-US" sz="4500" smtClean="0"/>
          </a:p>
        </p:txBody>
      </p:sp>
      <p:pic>
        <p:nvPicPr>
          <p:cNvPr id="5" name="Content Placeholder 4" descr="100_3226.JPG"/>
          <p:cNvPicPr>
            <a:picLocks noGrp="1" noChangeAspect="1"/>
          </p:cNvPicPr>
          <p:nvPr>
            <p:ph sz="half" idx="1"/>
          </p:nvPr>
        </p:nvPicPr>
        <p:blipFill>
          <a:blip r:embed="rId2" cstate="print"/>
          <a:stretch>
            <a:fillRect/>
          </a:stretch>
        </p:blipFill>
        <p:spPr>
          <a:xfrm>
            <a:off x="581392" y="1905000"/>
            <a:ext cx="4692283" cy="4572000"/>
          </a:xfrm>
          <a:effectLst>
            <a:softEdge rad="112500"/>
          </a:effectLst>
        </p:spPr>
      </p:pic>
      <p:pic>
        <p:nvPicPr>
          <p:cNvPr id="6" name="Content Placeholder 5" descr="100_3243.JPG"/>
          <p:cNvPicPr>
            <a:picLocks noGrp="1" noChangeAspect="1"/>
          </p:cNvPicPr>
          <p:nvPr>
            <p:ph sz="half" idx="2"/>
          </p:nvPr>
        </p:nvPicPr>
        <p:blipFill>
          <a:blip r:embed="rId3" cstate="print"/>
          <a:stretch>
            <a:fillRect/>
          </a:stretch>
        </p:blipFill>
        <p:spPr>
          <a:xfrm>
            <a:off x="5257800" y="1905000"/>
            <a:ext cx="3484155" cy="4572000"/>
          </a:xfrm>
          <a:effectLst>
            <a:softEdge rad="112500"/>
          </a:effectLst>
        </p:spPr>
      </p:pic>
      <p:sp>
        <p:nvSpPr>
          <p:cNvPr id="7" name="Skaidrės numerio vietos rezervavimo ženklas 6"/>
          <p:cNvSpPr>
            <a:spLocks noGrp="1"/>
          </p:cNvSpPr>
          <p:nvPr>
            <p:ph type="sldNum" sz="quarter" idx="12"/>
          </p:nvPr>
        </p:nvSpPr>
        <p:spPr/>
        <p:txBody>
          <a:bodyPr/>
          <a:lstStyle/>
          <a:p>
            <a:pPr>
              <a:defRPr/>
            </a:pPr>
            <a:fld id="{1B2A03E6-8E53-4101-A679-FF949FD4D9BD}"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685800"/>
            <a:ext cx="8229600" cy="2152650"/>
          </a:xfrm>
        </p:spPr>
        <p:txBody>
          <a:bodyPr/>
          <a:lstStyle/>
          <a:p>
            <a:pPr algn="ctr"/>
            <a:r>
              <a:rPr lang="en-US" sz="2700" smtClean="0"/>
              <a:t/>
            </a:r>
            <a:br>
              <a:rPr lang="en-US" sz="2700" smtClean="0"/>
            </a:br>
            <a:endParaRPr lang="en-US" smtClean="0"/>
          </a:p>
        </p:txBody>
      </p:sp>
      <p:pic>
        <p:nvPicPr>
          <p:cNvPr id="25602" name="Content Placeholder 4" descr="100_3238.JPG"/>
          <p:cNvPicPr>
            <a:picLocks noGrp="1" noChangeAspect="1"/>
          </p:cNvPicPr>
          <p:nvPr>
            <p:ph sz="half" idx="1"/>
          </p:nvPr>
        </p:nvPicPr>
        <p:blipFill>
          <a:blip r:embed="rId2" cstate="print"/>
          <a:srcRect/>
          <a:stretch>
            <a:fillRect/>
          </a:stretch>
        </p:blipFill>
        <p:spPr>
          <a:xfrm>
            <a:off x="814388" y="1920875"/>
            <a:ext cx="3324225" cy="4433888"/>
          </a:xfrm>
        </p:spPr>
      </p:pic>
      <p:pic>
        <p:nvPicPr>
          <p:cNvPr id="25603" name="Content Placeholder 5" descr="100_3247.JPG"/>
          <p:cNvPicPr>
            <a:picLocks noGrp="1" noChangeAspect="1"/>
          </p:cNvPicPr>
          <p:nvPr>
            <p:ph sz="half" idx="2"/>
          </p:nvPr>
        </p:nvPicPr>
        <p:blipFill>
          <a:blip r:embed="rId3" cstate="print"/>
          <a:srcRect/>
          <a:stretch>
            <a:fillRect/>
          </a:stretch>
        </p:blipFill>
        <p:spPr>
          <a:xfrm>
            <a:off x="4648200" y="1905000"/>
            <a:ext cx="4038600" cy="4267200"/>
          </a:xfrm>
        </p:spPr>
      </p:pic>
      <p:sp>
        <p:nvSpPr>
          <p:cNvPr id="5" name="Skaidrės numerio vietos rezervavimo ženklas 4"/>
          <p:cNvSpPr>
            <a:spLocks noGrp="1"/>
          </p:cNvSpPr>
          <p:nvPr>
            <p:ph type="sldNum" sz="quarter" idx="12"/>
          </p:nvPr>
        </p:nvSpPr>
        <p:spPr/>
        <p:txBody>
          <a:bodyPr/>
          <a:lstStyle/>
          <a:p>
            <a:pPr>
              <a:defRPr/>
            </a:pPr>
            <a:fld id="{1B2A03E6-8E53-4101-A679-FF949FD4D9BD}"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normAutofit fontScale="90000"/>
          </a:bodyPr>
          <a:lstStyle/>
          <a:p>
            <a:pPr algn="ctr" fontAlgn="auto">
              <a:spcAft>
                <a:spcPts val="0"/>
              </a:spcAft>
              <a:defRPr/>
            </a:pPr>
            <a:r>
              <a:rPr lang="lt-LT" sz="2700" b="1" dirty="0" smtClean="0"/>
              <a:t/>
            </a:r>
            <a:br>
              <a:rPr lang="lt-LT" sz="2700" b="1" dirty="0" smtClean="0"/>
            </a:br>
            <a:r>
              <a:rPr lang="lt-LT" sz="2700" b="1" dirty="0" smtClean="0"/>
              <a:t/>
            </a:r>
            <a:br>
              <a:rPr lang="lt-LT" sz="2700" b="1" dirty="0" smtClean="0"/>
            </a:br>
            <a:r>
              <a:rPr lang="lt-LT" sz="2700" b="1" dirty="0" smtClean="0">
                <a:solidFill>
                  <a:schemeClr val="tx1"/>
                </a:solidFill>
              </a:rPr>
              <a:t>Vaikai mokėsi žaisti drauge, dalintis žaislais.</a:t>
            </a:r>
            <a:r>
              <a:rPr lang="en-US" b="1" dirty="0" smtClean="0">
                <a:solidFill>
                  <a:schemeClr val="tx1"/>
                </a:solidFill>
              </a:rPr>
              <a:t/>
            </a:r>
            <a:br>
              <a:rPr lang="en-US" b="1" dirty="0" smtClean="0">
                <a:solidFill>
                  <a:schemeClr val="tx1"/>
                </a:solidFill>
              </a:rPr>
            </a:br>
            <a:endParaRPr lang="en-US" b="1" dirty="0">
              <a:solidFill>
                <a:schemeClr val="tx1"/>
              </a:solidFill>
            </a:endParaRPr>
          </a:p>
        </p:txBody>
      </p:sp>
      <p:pic>
        <p:nvPicPr>
          <p:cNvPr id="5" name="Content Placeholder 4" descr="100_3272.JPG"/>
          <p:cNvPicPr>
            <a:picLocks noGrp="1" noChangeAspect="1"/>
          </p:cNvPicPr>
          <p:nvPr>
            <p:ph sz="half" idx="1"/>
          </p:nvPr>
        </p:nvPicPr>
        <p:blipFill>
          <a:blip r:embed="rId2" cstate="print"/>
          <a:stretch>
            <a:fillRect/>
          </a:stretch>
        </p:blipFill>
        <p:spPr>
          <a:xfrm>
            <a:off x="-47442" y="2514600"/>
            <a:ext cx="4685059" cy="4068763"/>
          </a:xfrm>
          <a:effectLst>
            <a:softEdge rad="112500"/>
          </a:effectLst>
        </p:spPr>
      </p:pic>
      <p:pic>
        <p:nvPicPr>
          <p:cNvPr id="6" name="Content Placeholder 5" descr="100_3221.JPG"/>
          <p:cNvPicPr>
            <a:picLocks noGrp="1" noChangeAspect="1"/>
          </p:cNvPicPr>
          <p:nvPr>
            <p:ph sz="half" idx="2"/>
          </p:nvPr>
        </p:nvPicPr>
        <p:blipFill>
          <a:blip r:embed="rId3" cstate="print"/>
          <a:srcRect l="10891"/>
          <a:stretch>
            <a:fillRect/>
          </a:stretch>
        </p:blipFill>
        <p:spPr>
          <a:xfrm>
            <a:off x="4724399" y="2362200"/>
            <a:ext cx="4000247" cy="4221163"/>
          </a:xfrm>
          <a:effectLst>
            <a:softEdge rad="112500"/>
          </a:effectLst>
        </p:spPr>
      </p:pic>
      <p:sp>
        <p:nvSpPr>
          <p:cNvPr id="7" name="Skaidrės numerio vietos rezervavimo ženklas 6"/>
          <p:cNvSpPr>
            <a:spLocks noGrp="1"/>
          </p:cNvSpPr>
          <p:nvPr>
            <p:ph type="sldNum" sz="quarter" idx="12"/>
          </p:nvPr>
        </p:nvSpPr>
        <p:spPr/>
        <p:txBody>
          <a:bodyPr/>
          <a:lstStyle/>
          <a:p>
            <a:pPr>
              <a:defRPr/>
            </a:pPr>
            <a:fld id="{1B2A03E6-8E53-4101-A679-FF949FD4D9BD}"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704850"/>
            <a:ext cx="8229600" cy="1143000"/>
          </a:xfrm>
        </p:spPr>
        <p:txBody>
          <a:bodyPr/>
          <a:lstStyle/>
          <a:p>
            <a:pPr algn="ctr"/>
            <a:r>
              <a:rPr lang="lt-LT" sz="2400" b="1" smtClean="0">
                <a:solidFill>
                  <a:schemeClr val="tx1"/>
                </a:solidFill>
              </a:rPr>
              <a:t>Erdvė su šviesos efektais skatino vaikus tyrinėti.</a:t>
            </a:r>
            <a:endParaRPr lang="en-US" sz="2400" b="1" smtClean="0">
              <a:solidFill>
                <a:schemeClr val="tx1"/>
              </a:solidFill>
            </a:endParaRPr>
          </a:p>
        </p:txBody>
      </p:sp>
      <p:pic>
        <p:nvPicPr>
          <p:cNvPr id="5" name="Content Placeholder 4" descr="100_3259.JPG"/>
          <p:cNvPicPr>
            <a:picLocks noGrp="1" noChangeAspect="1"/>
          </p:cNvPicPr>
          <p:nvPr>
            <p:ph sz="half" idx="1"/>
          </p:nvPr>
        </p:nvPicPr>
        <p:blipFill>
          <a:blip r:embed="rId2" cstate="print"/>
          <a:stretch>
            <a:fillRect/>
          </a:stretch>
        </p:blipFill>
        <p:spPr>
          <a:xfrm>
            <a:off x="99008" y="1981200"/>
            <a:ext cx="4396792" cy="4038600"/>
          </a:xfrm>
          <a:effectLst>
            <a:softEdge rad="112500"/>
          </a:effectLst>
        </p:spPr>
      </p:pic>
      <p:pic>
        <p:nvPicPr>
          <p:cNvPr id="6" name="Content Placeholder 5" descr="100_3307.JPG"/>
          <p:cNvPicPr>
            <a:picLocks noGrp="1" noChangeAspect="1"/>
          </p:cNvPicPr>
          <p:nvPr>
            <p:ph sz="half" idx="2"/>
          </p:nvPr>
        </p:nvPicPr>
        <p:blipFill>
          <a:blip r:embed="rId3" cstate="print"/>
          <a:srcRect l="24528"/>
          <a:stretch>
            <a:fillRect/>
          </a:stretch>
        </p:blipFill>
        <p:spPr>
          <a:xfrm>
            <a:off x="4648199" y="1930241"/>
            <a:ext cx="4115279" cy="4089559"/>
          </a:xfrm>
          <a:effectLst>
            <a:softEdge rad="112500"/>
          </a:effectLst>
        </p:spPr>
      </p:pic>
      <p:sp>
        <p:nvSpPr>
          <p:cNvPr id="7" name="Skaidrės numerio vietos rezervavimo ženklas 6"/>
          <p:cNvSpPr>
            <a:spLocks noGrp="1"/>
          </p:cNvSpPr>
          <p:nvPr>
            <p:ph type="sldNum" sz="quarter" idx="12"/>
          </p:nvPr>
        </p:nvSpPr>
        <p:spPr/>
        <p:txBody>
          <a:bodyPr/>
          <a:lstStyle/>
          <a:p>
            <a:pPr>
              <a:defRPr/>
            </a:pPr>
            <a:fld id="{1B2A03E6-8E53-4101-A679-FF949FD4D9BD}"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704850"/>
            <a:ext cx="8229600" cy="1143000"/>
          </a:xfrm>
        </p:spPr>
        <p:txBody>
          <a:bodyPr/>
          <a:lstStyle/>
          <a:p>
            <a:endParaRPr lang="lt-LT" smtClean="0"/>
          </a:p>
        </p:txBody>
      </p:sp>
      <p:pic>
        <p:nvPicPr>
          <p:cNvPr id="28674" name="Content Placeholder 7" descr="100_3395.JPG"/>
          <p:cNvPicPr>
            <a:picLocks noGrp="1" noChangeAspect="1"/>
          </p:cNvPicPr>
          <p:nvPr>
            <p:ph sz="half" idx="2"/>
          </p:nvPr>
        </p:nvPicPr>
        <p:blipFill>
          <a:blip r:embed="rId2" cstate="print"/>
          <a:srcRect/>
          <a:stretch>
            <a:fillRect/>
          </a:stretch>
        </p:blipFill>
        <p:spPr>
          <a:xfrm>
            <a:off x="4648200" y="1905000"/>
            <a:ext cx="4267200" cy="3748088"/>
          </a:xfrm>
        </p:spPr>
      </p:pic>
      <p:pic>
        <p:nvPicPr>
          <p:cNvPr id="28675" name="Content Placeholder 9" descr="100_3134.JPG"/>
          <p:cNvPicPr>
            <a:picLocks noGrp="1" noChangeAspect="1"/>
          </p:cNvPicPr>
          <p:nvPr>
            <p:ph sz="half" idx="1"/>
          </p:nvPr>
        </p:nvPicPr>
        <p:blipFill>
          <a:blip r:embed="rId3" cstate="print"/>
          <a:srcRect/>
          <a:stretch>
            <a:fillRect/>
          </a:stretch>
        </p:blipFill>
        <p:spPr>
          <a:xfrm>
            <a:off x="228600" y="2057400"/>
            <a:ext cx="4267200" cy="3595688"/>
          </a:xfrm>
        </p:spPr>
      </p:pic>
      <p:sp>
        <p:nvSpPr>
          <p:cNvPr id="5" name="Skaidrės numerio vietos rezervavimo ženklas 4"/>
          <p:cNvSpPr>
            <a:spLocks noGrp="1"/>
          </p:cNvSpPr>
          <p:nvPr>
            <p:ph type="sldNum" sz="quarter" idx="12"/>
          </p:nvPr>
        </p:nvSpPr>
        <p:spPr/>
        <p:txBody>
          <a:bodyPr/>
          <a:lstStyle/>
          <a:p>
            <a:pPr>
              <a:defRPr/>
            </a:pPr>
            <a:fld id="{1B2A03E6-8E53-4101-A679-FF949FD4D9BD}"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762000"/>
            <a:ext cx="8229600" cy="1466850"/>
          </a:xfrm>
        </p:spPr>
        <p:txBody>
          <a:bodyPr/>
          <a:lstStyle/>
          <a:p>
            <a:pPr algn="ctr"/>
            <a:r>
              <a:rPr lang="lt-LT" sz="3600" b="1" smtClean="0"/>
              <a:t>Inovatyvios erdvės nauda</a:t>
            </a:r>
            <a:r>
              <a:rPr lang="lt-LT" sz="5400" b="1" smtClean="0"/>
              <a:t/>
            </a:r>
            <a:br>
              <a:rPr lang="lt-LT" sz="5400" b="1" smtClean="0"/>
            </a:br>
            <a:endParaRPr lang="en-US" smtClean="0"/>
          </a:p>
        </p:txBody>
      </p:sp>
      <p:sp>
        <p:nvSpPr>
          <p:cNvPr id="3" name="Content Placeholder 2"/>
          <p:cNvSpPr>
            <a:spLocks noGrp="1"/>
          </p:cNvSpPr>
          <p:nvPr>
            <p:ph idx="1"/>
          </p:nvPr>
        </p:nvSpPr>
        <p:spPr>
          <a:xfrm>
            <a:off x="457200" y="1676400"/>
            <a:ext cx="8229600" cy="4389438"/>
          </a:xfrm>
        </p:spPr>
        <p:txBody>
          <a:bodyPr>
            <a:normAutofit lnSpcReduction="10000"/>
          </a:bodyPr>
          <a:lstStyle/>
          <a:p>
            <a:pPr marL="274320" indent="-274320" algn="just" fontAlgn="auto">
              <a:spcAft>
                <a:spcPts val="0"/>
              </a:spcAft>
              <a:buClr>
                <a:schemeClr val="accent3"/>
              </a:buClr>
              <a:buFont typeface="Wingdings 2"/>
              <a:buChar char=""/>
              <a:defRPr/>
            </a:pPr>
            <a:r>
              <a:rPr lang="lt-LT" dirty="0" smtClean="0"/>
              <a:t>Bendravimas tarp bendraamžių tapo šiltesnis.</a:t>
            </a:r>
          </a:p>
          <a:p>
            <a:pPr marL="274320" indent="-274320" algn="just" fontAlgn="auto">
              <a:spcAft>
                <a:spcPts val="0"/>
              </a:spcAft>
              <a:buClr>
                <a:schemeClr val="accent3"/>
              </a:buClr>
              <a:buFont typeface="Wingdings 2"/>
              <a:buChar char=""/>
              <a:defRPr/>
            </a:pPr>
            <a:r>
              <a:rPr lang="lt-LT" dirty="0" smtClean="0"/>
              <a:t>Vaikai surado bendrų pomėgių, veikdami naujoje erdvėje.</a:t>
            </a:r>
          </a:p>
          <a:p>
            <a:pPr marL="274320" indent="-274320" algn="just" fontAlgn="auto">
              <a:spcAft>
                <a:spcPts val="0"/>
              </a:spcAft>
              <a:buClr>
                <a:schemeClr val="accent3"/>
              </a:buClr>
              <a:buFont typeface="Wingdings 2"/>
              <a:buChar char=""/>
              <a:defRPr/>
            </a:pPr>
            <a:r>
              <a:rPr lang="lt-LT" dirty="0" smtClean="0"/>
              <a:t>Ugdėsi vaikų kalba, mąstymas, kūrybiškumas.</a:t>
            </a:r>
          </a:p>
          <a:p>
            <a:pPr marL="274320" indent="-274320" algn="just" fontAlgn="auto">
              <a:spcAft>
                <a:spcPts val="0"/>
              </a:spcAft>
              <a:buClr>
                <a:schemeClr val="accent3"/>
              </a:buClr>
              <a:buFont typeface="Wingdings 2"/>
              <a:buChar char=""/>
              <a:defRPr/>
            </a:pPr>
            <a:r>
              <a:rPr lang="lt-LT" dirty="0" smtClean="0"/>
              <a:t>Įrengta erdvė skatino organizuoti </a:t>
            </a:r>
            <a:r>
              <a:rPr lang="lt-LT" dirty="0" err="1" smtClean="0"/>
              <a:t>inovatyvias</a:t>
            </a:r>
            <a:r>
              <a:rPr lang="lt-LT" dirty="0" smtClean="0"/>
              <a:t> veiklas.</a:t>
            </a:r>
          </a:p>
          <a:p>
            <a:pPr marL="274320" indent="-274320" algn="just" fontAlgn="auto">
              <a:spcAft>
                <a:spcPts val="0"/>
              </a:spcAft>
              <a:buClr>
                <a:schemeClr val="accent3"/>
              </a:buClr>
              <a:buFont typeface="Wingdings 2"/>
              <a:buChar char=""/>
              <a:defRPr/>
            </a:pPr>
            <a:r>
              <a:rPr lang="lt-LT" dirty="0" smtClean="0"/>
              <a:t>Pedagogui maloniau dirbti grupėje, kurioje vaikai tapo labiau suprantantys </a:t>
            </a:r>
            <a:r>
              <a:rPr lang="en-US" dirty="0" smtClean="0"/>
              <a:t> </a:t>
            </a:r>
            <a:r>
              <a:rPr lang="lt-LT" dirty="0" smtClean="0"/>
              <a:t>vieni kitus, draugiškesni, bendraujantys. </a:t>
            </a:r>
          </a:p>
          <a:p>
            <a:pPr marL="274320" indent="-274320" algn="just" fontAlgn="auto">
              <a:spcAft>
                <a:spcPts val="0"/>
              </a:spcAft>
              <a:buClr>
                <a:schemeClr val="accent3"/>
              </a:buClr>
              <a:buFont typeface="Wingdings 2"/>
              <a:buChar char=""/>
              <a:defRPr/>
            </a:pPr>
            <a:r>
              <a:rPr lang="lt-LT" dirty="0" smtClean="0"/>
              <a:t> </a:t>
            </a:r>
            <a:r>
              <a:rPr lang="en-US" dirty="0" smtClean="0"/>
              <a:t>V</a:t>
            </a:r>
            <a:r>
              <a:rPr lang="lt-LT" dirty="0" smtClean="0"/>
              <a:t>ertėjo įrengti tokią erdvę, kuri skatino pozityvų vaikų bendravimą. </a:t>
            </a:r>
            <a:endParaRPr lang="lt-LT" dirty="0"/>
          </a:p>
        </p:txBody>
      </p:sp>
      <p:sp>
        <p:nvSpPr>
          <p:cNvPr id="4" name="Skaidrės numerio vietos rezervavimo ženklas 3"/>
          <p:cNvSpPr>
            <a:spLocks noGrp="1"/>
          </p:cNvSpPr>
          <p:nvPr>
            <p:ph type="sldNum" sz="quarter" idx="12"/>
          </p:nvPr>
        </p:nvSpPr>
        <p:spPr/>
        <p:txBody>
          <a:bodyPr/>
          <a:lstStyle/>
          <a:p>
            <a:pPr>
              <a:defRPr/>
            </a:pPr>
            <a:fld id="{B41611FD-3479-4D42-A605-1E4114EEDFAE}"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458200" cy="5638800"/>
          </a:xfrm>
        </p:spPr>
        <p:txBody>
          <a:bodyPr/>
          <a:lstStyle/>
          <a:p>
            <a:pPr algn="just" fontAlgn="auto">
              <a:spcAft>
                <a:spcPts val="0"/>
              </a:spcAft>
              <a:defRPr/>
            </a:pPr>
            <a:r>
              <a:rPr lang="lt-LT" sz="2300" b="1" dirty="0" smtClean="0">
                <a:solidFill>
                  <a:schemeClr val="tx1"/>
                </a:solidFill>
                <a:latin typeface="Times New Roman" pitchFamily="18" charset="0"/>
                <a:cs typeface="Times New Roman" pitchFamily="18" charset="0"/>
              </a:rPr>
              <a:t>      </a:t>
            </a:r>
            <a:r>
              <a:rPr lang="lt-LT" sz="2300" b="1" dirty="0" err="1" smtClean="0">
                <a:solidFill>
                  <a:schemeClr val="tx1"/>
                </a:solidFill>
                <a:latin typeface="Times New Roman" pitchFamily="18" charset="0"/>
                <a:cs typeface="Times New Roman" pitchFamily="18" charset="0"/>
              </a:rPr>
              <a:t>Inovatyvios</a:t>
            </a:r>
            <a:r>
              <a:rPr lang="lt-LT" sz="2300" b="1" dirty="0" smtClean="0">
                <a:solidFill>
                  <a:schemeClr val="tx1"/>
                </a:solidFill>
                <a:latin typeface="Times New Roman" pitchFamily="18" charset="0"/>
                <a:cs typeface="Times New Roman" pitchFamily="18" charset="0"/>
              </a:rPr>
              <a:t> erdvės įkūrimo aktualumas vaikų grupei</a:t>
            </a:r>
            <a:r>
              <a:rPr lang="lt-LT" sz="2300" dirty="0" smtClean="0">
                <a:solidFill>
                  <a:schemeClr val="tx1"/>
                </a:solidFill>
                <a:latin typeface="Times New Roman" pitchFamily="18" charset="0"/>
                <a:cs typeface="Times New Roman" pitchFamily="18" charset="0"/>
              </a:rPr>
              <a:t>	</a:t>
            </a:r>
            <a:br>
              <a:rPr lang="lt-LT" sz="2300" dirty="0" smtClean="0">
                <a:solidFill>
                  <a:schemeClr val="tx1"/>
                </a:solidFill>
                <a:latin typeface="Times New Roman" pitchFamily="18" charset="0"/>
                <a:cs typeface="Times New Roman" pitchFamily="18" charset="0"/>
              </a:rPr>
            </a:br>
            <a:r>
              <a:rPr lang="lt-LT" sz="2300" b="1" dirty="0" smtClean="0">
                <a:solidFill>
                  <a:schemeClr val="tx1"/>
                </a:solidFill>
                <a:latin typeface="Times New Roman" pitchFamily="18" charset="0"/>
                <a:cs typeface="Times New Roman" pitchFamily="18" charset="0"/>
              </a:rPr>
              <a:t/>
            </a:r>
            <a:br>
              <a:rPr lang="lt-LT" sz="2300" b="1" dirty="0" smtClean="0">
                <a:solidFill>
                  <a:schemeClr val="tx1"/>
                </a:solidFill>
                <a:latin typeface="Times New Roman" pitchFamily="18" charset="0"/>
                <a:cs typeface="Times New Roman" pitchFamily="18" charset="0"/>
              </a:rPr>
            </a:br>
            <a:r>
              <a:rPr lang="lt-LT" sz="2300" b="1" dirty="0" smtClean="0">
                <a:solidFill>
                  <a:schemeClr val="tx1"/>
                </a:solidFill>
                <a:latin typeface="Times New Roman" pitchFamily="18" charset="0"/>
                <a:cs typeface="Times New Roman" pitchFamily="18" charset="0"/>
              </a:rPr>
              <a:t>	</a:t>
            </a:r>
            <a:r>
              <a:rPr lang="lt-LT" sz="2300" dirty="0" smtClean="0">
                <a:solidFill>
                  <a:schemeClr val="tx1"/>
                </a:solidFill>
                <a:latin typeface="Times New Roman" pitchFamily="18" charset="0"/>
                <a:cs typeface="Times New Roman" pitchFamily="18" charset="0"/>
              </a:rPr>
              <a:t>Pastebėjus  bendravimo sunkumus ikimokyklinio ugdymo grupėje, nuolatinį nepasidalijimą žaislais ir priemonėmis, </a:t>
            </a:r>
            <a:r>
              <a:rPr lang="lt-LT" sz="2300" dirty="0" smtClean="0">
                <a:solidFill>
                  <a:schemeClr val="tx1"/>
                </a:solidFill>
                <a:latin typeface="Times New Roman" pitchFamily="18" charset="0"/>
                <a:cs typeface="Times New Roman" pitchFamily="18" charset="0"/>
              </a:rPr>
              <a:t>vaikų atstūmimą, </a:t>
            </a:r>
            <a:r>
              <a:rPr lang="lt-LT" sz="2300" dirty="0" smtClean="0">
                <a:solidFill>
                  <a:schemeClr val="tx1"/>
                </a:solidFill>
                <a:latin typeface="Times New Roman" pitchFamily="18" charset="0"/>
                <a:cs typeface="Times New Roman" pitchFamily="18" charset="0"/>
              </a:rPr>
              <a:t>nuspręsta įkurti kažką nauja, nematyta ir nepatirta, kas sudomintų kiekvieną vaiką, kas skatintų bendrauti ir bendradarbiauti, suprasti vienas kitą.</a:t>
            </a:r>
            <a:br>
              <a:rPr lang="lt-LT" sz="2300" dirty="0" smtClean="0">
                <a:solidFill>
                  <a:schemeClr val="tx1"/>
                </a:solidFill>
                <a:latin typeface="Times New Roman" pitchFamily="18" charset="0"/>
                <a:cs typeface="Times New Roman" pitchFamily="18" charset="0"/>
              </a:rPr>
            </a:br>
            <a:r>
              <a:rPr lang="lt-LT" sz="2300" dirty="0" smtClean="0">
                <a:solidFill>
                  <a:schemeClr val="tx1"/>
                </a:solidFill>
                <a:latin typeface="Times New Roman" pitchFamily="18" charset="0"/>
                <a:cs typeface="Times New Roman" pitchFamily="18" charset="0"/>
              </a:rPr>
              <a:t> 	Bendravimo skatinimui  įrengta  visiškai nauja erdvė grupėje su šviesos efektais.  Siekta, kad šioje erdvėje vaikas galėtų bendrauti, veikti kartu su bendraamžiais. </a:t>
            </a:r>
            <a:br>
              <a:rPr lang="lt-LT" sz="2300" dirty="0" smtClean="0">
                <a:solidFill>
                  <a:schemeClr val="tx1"/>
                </a:solidFill>
                <a:latin typeface="Times New Roman" pitchFamily="18" charset="0"/>
                <a:cs typeface="Times New Roman" pitchFamily="18" charset="0"/>
              </a:rPr>
            </a:br>
            <a:r>
              <a:rPr lang="lt-LT" sz="2300" dirty="0" smtClean="0">
                <a:solidFill>
                  <a:schemeClr val="tx1"/>
                </a:solidFill>
                <a:latin typeface="Times New Roman" pitchFamily="18" charset="0"/>
                <a:cs typeface="Times New Roman" pitchFamily="18" charset="0"/>
              </a:rPr>
              <a:t>	Vaikui svarbu </a:t>
            </a:r>
            <a:r>
              <a:rPr lang="lt-LT" sz="2400" b="1" dirty="0" smtClean="0">
                <a:solidFill>
                  <a:schemeClr val="tx1"/>
                </a:solidFill>
                <a:latin typeface="Times New Roman" pitchFamily="18" charset="0"/>
                <a:cs typeface="Times New Roman" pitchFamily="18" charset="0"/>
              </a:rPr>
              <a:t>„</a:t>
            </a:r>
            <a:r>
              <a:rPr lang="lt-LT" sz="2300" b="1" dirty="0" smtClean="0">
                <a:solidFill>
                  <a:schemeClr val="tx1"/>
                </a:solidFill>
                <a:latin typeface="Times New Roman" pitchFamily="18" charset="0"/>
                <a:cs typeface="Times New Roman" pitchFamily="18" charset="0"/>
              </a:rPr>
              <a:t>čia ir dabar</a:t>
            </a:r>
            <a:r>
              <a:rPr lang="lt-LT" sz="2400" b="1" dirty="0" smtClean="0">
                <a:solidFill>
                  <a:schemeClr val="tx1"/>
                </a:solidFill>
                <a:latin typeface="Times New Roman" pitchFamily="18" charset="0"/>
                <a:cs typeface="Times New Roman" pitchFamily="18" charset="0"/>
              </a:rPr>
              <a:t>“</a:t>
            </a:r>
            <a:r>
              <a:rPr lang="lt-LT" sz="2300" b="1" dirty="0" smtClean="0">
                <a:solidFill>
                  <a:schemeClr val="tx1"/>
                </a:solidFill>
                <a:latin typeface="Times New Roman" pitchFamily="18" charset="0"/>
                <a:cs typeface="Times New Roman" pitchFamily="18" charset="0"/>
              </a:rPr>
              <a:t> </a:t>
            </a:r>
            <a:r>
              <a:rPr lang="lt-LT" sz="2300" dirty="0" smtClean="0">
                <a:solidFill>
                  <a:schemeClr val="tx1"/>
                </a:solidFill>
                <a:latin typeface="Times New Roman" pitchFamily="18" charset="0"/>
                <a:cs typeface="Times New Roman" pitchFamily="18" charset="0"/>
              </a:rPr>
              <a:t>gerai jaustis, gyventi įdomų, reikšmingą gyvenimą, būti ir veikti  saugioje, skatinančioje bendrauti ir bendradarbiauti, jaukioje, jį aktyvinančioje erdvėje, būti aktyviu ugdymo(si) proceso dalyviu.</a:t>
            </a:r>
            <a:br>
              <a:rPr lang="lt-LT" sz="2300" dirty="0" smtClean="0">
                <a:solidFill>
                  <a:schemeClr val="tx1"/>
                </a:solidFill>
                <a:latin typeface="Times New Roman" pitchFamily="18" charset="0"/>
                <a:cs typeface="Times New Roman" pitchFamily="18" charset="0"/>
              </a:rPr>
            </a:br>
            <a:r>
              <a:rPr lang="lt-LT" sz="2300" dirty="0" smtClean="0">
                <a:solidFill>
                  <a:schemeClr val="tx1"/>
                </a:solidFill>
                <a:latin typeface="Times New Roman" pitchFamily="18" charset="0"/>
                <a:cs typeface="Times New Roman" pitchFamily="18" charset="0"/>
              </a:rPr>
              <a:t> </a:t>
            </a:r>
            <a:endParaRPr lang="lt-LT" sz="2300" dirty="0">
              <a:solidFill>
                <a:schemeClr val="tx1"/>
              </a:solidFill>
              <a:latin typeface="Times New Roman" pitchFamily="18" charset="0"/>
              <a:cs typeface="Times New Roman" pitchFamily="18" charset="0"/>
            </a:endParaRPr>
          </a:p>
        </p:txBody>
      </p:sp>
      <p:sp>
        <p:nvSpPr>
          <p:cNvPr id="3" name="Skaidrės numerio vietos rezervavimo ženklas 2"/>
          <p:cNvSpPr>
            <a:spLocks noGrp="1"/>
          </p:cNvSpPr>
          <p:nvPr>
            <p:ph type="sldNum" sz="quarter" idx="12"/>
          </p:nvPr>
        </p:nvSpPr>
        <p:spPr/>
        <p:txBody>
          <a:bodyPr/>
          <a:lstStyle/>
          <a:p>
            <a:pPr>
              <a:defRPr/>
            </a:pPr>
            <a:fld id="{0709873A-0D0E-4DD5-BE85-35B9407FFBAC}"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219200"/>
          </a:xfrm>
        </p:spPr>
        <p:txBody>
          <a:bodyPr/>
          <a:lstStyle/>
          <a:p>
            <a:pPr algn="ctr"/>
            <a:r>
              <a:rPr lang="lt-LT" sz="2800" b="1" smtClean="0"/>
              <a:t>Įrengta erdvė su šviesos efektais</a:t>
            </a:r>
            <a:endParaRPr lang="en-US" sz="2800" b="1" smtClean="0"/>
          </a:p>
        </p:txBody>
      </p:sp>
      <p:pic>
        <p:nvPicPr>
          <p:cNvPr id="4" name="Content Placeholder 3" descr="100_3136.JPG"/>
          <p:cNvPicPr>
            <a:picLocks noGrp="1" noChangeAspect="1"/>
          </p:cNvPicPr>
          <p:nvPr>
            <p:ph idx="1"/>
          </p:nvPr>
        </p:nvPicPr>
        <p:blipFill>
          <a:blip r:embed="rId2" cstate="print"/>
          <a:srcRect l="21356" t="4521" r="4430"/>
          <a:stretch>
            <a:fillRect/>
          </a:stretch>
        </p:blipFill>
        <p:spPr>
          <a:xfrm>
            <a:off x="1524000" y="1360446"/>
            <a:ext cx="6440221" cy="5497554"/>
          </a:xfrm>
          <a:effectLst>
            <a:softEdge rad="112500"/>
          </a:effectLst>
        </p:spPr>
      </p:pic>
      <p:sp>
        <p:nvSpPr>
          <p:cNvPr id="5" name="Skaidrės numerio vietos rezervavimo ženklas 4"/>
          <p:cNvSpPr>
            <a:spLocks noGrp="1"/>
          </p:cNvSpPr>
          <p:nvPr>
            <p:ph type="sldNum" sz="quarter" idx="12"/>
          </p:nvPr>
        </p:nvSpPr>
        <p:spPr/>
        <p:txBody>
          <a:bodyPr/>
          <a:lstStyle/>
          <a:p>
            <a:pPr>
              <a:defRPr/>
            </a:pPr>
            <a:fld id="{B41611FD-3479-4D42-A605-1E4114EEDFAE}"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305800" cy="5486400"/>
          </a:xfrm>
        </p:spPr>
        <p:txBody>
          <a:bodyPr/>
          <a:lstStyle/>
          <a:p>
            <a:pPr fontAlgn="auto">
              <a:spcAft>
                <a:spcPts val="0"/>
              </a:spcAft>
              <a:defRPr/>
            </a:pPr>
            <a:r>
              <a:rPr lang="lt-LT" sz="2200" b="1" dirty="0" smtClean="0"/>
              <a:t>	</a:t>
            </a:r>
            <a:r>
              <a:rPr lang="en-US" dirty="0" smtClean="0"/>
              <a:t/>
            </a:r>
            <a:br>
              <a:rPr lang="en-US" dirty="0" smtClean="0"/>
            </a:br>
            <a:endParaRPr lang="en-US" dirty="0"/>
          </a:p>
        </p:txBody>
      </p:sp>
      <p:sp>
        <p:nvSpPr>
          <p:cNvPr id="16386" name="Rectangle 1"/>
          <p:cNvSpPr>
            <a:spLocks noChangeArrowheads="1"/>
          </p:cNvSpPr>
          <p:nvPr/>
        </p:nvSpPr>
        <p:spPr bwMode="auto">
          <a:xfrm rot="10800000" flipV="1">
            <a:off x="533400" y="1738313"/>
            <a:ext cx="8153400" cy="3540125"/>
          </a:xfrm>
          <a:prstGeom prst="rect">
            <a:avLst/>
          </a:prstGeom>
          <a:noFill/>
          <a:ln w="9525">
            <a:noFill/>
            <a:miter lim="800000"/>
            <a:headEnd/>
            <a:tailEnd/>
          </a:ln>
        </p:spPr>
        <p:txBody>
          <a:bodyPr anchor="ctr">
            <a:spAutoFit/>
          </a:bodyPr>
          <a:lstStyle/>
          <a:p>
            <a:pPr indent="571500" algn="just">
              <a:tabLst>
                <a:tab pos="5486400" algn="l"/>
              </a:tabLst>
            </a:pPr>
            <a:r>
              <a:rPr lang="lt-LT" sz="2800" dirty="0">
                <a:latin typeface="Times New Roman" pitchFamily="18" charset="0"/>
                <a:ea typeface="MS Mincho"/>
                <a:cs typeface="Times New Roman" pitchFamily="18" charset="0"/>
              </a:rPr>
              <a:t>Ikimokykliniame amžiuje </a:t>
            </a:r>
            <a:r>
              <a:rPr lang="lt-LT" sz="2800" dirty="0" smtClean="0">
                <a:solidFill>
                  <a:srgbClr val="000000"/>
                </a:solidFill>
                <a:latin typeface="Times New Roman" pitchFamily="18" charset="0"/>
                <a:ea typeface="MS Mincho"/>
                <a:cs typeface="Times New Roman" pitchFamily="18" charset="0"/>
              </a:rPr>
              <a:t>pažinti supančią aplinką, formuoti gyvenimo būdą, rasti vietą suaugusiųjų pasaulyje vaikui padeda ne tik tėvai, pedagogai, artimi asmenys, bet ir jauki, pritaikyta jo reikmėms bei interesams aplinka.</a:t>
            </a:r>
            <a:r>
              <a:rPr lang="lt-LT" sz="2800" dirty="0" smtClean="0">
                <a:latin typeface="Times New Roman" pitchFamily="18" charset="0"/>
                <a:ea typeface="MS Mincho"/>
                <a:cs typeface="Times New Roman" pitchFamily="18" charset="0"/>
              </a:rPr>
              <a:t> Svarbu, kad sukurtoje aplinkoje vaikas mokėtų rasti savo vietą, išliktų savimi, bendrautų su kitais vaikais, taip pat mokytųsi savarankiškai atpažinti ir spręsti konfliktus.</a:t>
            </a:r>
            <a:endParaRPr lang="lt-LT" sz="2800" dirty="0">
              <a:latin typeface="Times New Roman" pitchFamily="18" charset="0"/>
              <a:ea typeface="MS Mincho"/>
              <a:cs typeface="Times New Roman" pitchFamily="18" charset="0"/>
            </a:endParaRPr>
          </a:p>
        </p:txBody>
      </p:sp>
      <p:sp>
        <p:nvSpPr>
          <p:cNvPr id="4" name="Skaidrės numerio vietos rezervavimo ženklas 3"/>
          <p:cNvSpPr>
            <a:spLocks noGrp="1"/>
          </p:cNvSpPr>
          <p:nvPr>
            <p:ph type="sldNum" sz="quarter" idx="12"/>
          </p:nvPr>
        </p:nvSpPr>
        <p:spPr/>
        <p:txBody>
          <a:bodyPr/>
          <a:lstStyle/>
          <a:p>
            <a:pPr>
              <a:defRPr/>
            </a:pPr>
            <a:fld id="{0709873A-0D0E-4DD5-BE85-35B9407FFBAC}"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229600" cy="5867400"/>
          </a:xfrm>
        </p:spPr>
        <p:txBody>
          <a:bodyPr/>
          <a:lstStyle/>
          <a:p>
            <a:pPr algn="ctr" fontAlgn="auto">
              <a:spcAft>
                <a:spcPts val="0"/>
              </a:spcAft>
              <a:defRPr/>
            </a:pPr>
            <a:r>
              <a:rPr lang="lt-LT" sz="2800" dirty="0" smtClean="0">
                <a:solidFill>
                  <a:schemeClr val="tx1"/>
                </a:solidFill>
                <a:latin typeface="Times New Roman" pitchFamily="18" charset="0"/>
                <a:cs typeface="Times New Roman" pitchFamily="18" charset="0"/>
              </a:rPr>
              <a:t/>
            </a:r>
            <a:br>
              <a:rPr lang="lt-LT" sz="2800" dirty="0" smtClean="0">
                <a:solidFill>
                  <a:schemeClr val="tx1"/>
                </a:solidFill>
                <a:latin typeface="Times New Roman" pitchFamily="18" charset="0"/>
                <a:cs typeface="Times New Roman" pitchFamily="18" charset="0"/>
              </a:rPr>
            </a:br>
            <a:r>
              <a:rPr lang="lt-LT" sz="2700" dirty="0" smtClean="0">
                <a:solidFill>
                  <a:schemeClr val="tx1"/>
                </a:solidFill>
                <a:latin typeface="Times New Roman" pitchFamily="18" charset="0"/>
                <a:cs typeface="Times New Roman" pitchFamily="18" charset="0"/>
              </a:rPr>
              <a:t/>
            </a:r>
            <a:br>
              <a:rPr lang="lt-LT" sz="2700" dirty="0" smtClean="0">
                <a:solidFill>
                  <a:schemeClr val="tx1"/>
                </a:solidFill>
                <a:latin typeface="Times New Roman" pitchFamily="18" charset="0"/>
                <a:cs typeface="Times New Roman" pitchFamily="18" charset="0"/>
              </a:rPr>
            </a:br>
            <a:r>
              <a:rPr lang="lt-LT" sz="2700" dirty="0" smtClean="0">
                <a:solidFill>
                  <a:schemeClr val="tx1"/>
                </a:solidFill>
                <a:latin typeface="Times New Roman" pitchFamily="18" charset="0"/>
                <a:cs typeface="Times New Roman" pitchFamily="18" charset="0"/>
              </a:rPr>
              <a:t>	</a:t>
            </a:r>
            <a:r>
              <a:rPr lang="lt-LT" sz="2700" b="1" dirty="0" smtClean="0">
                <a:solidFill>
                  <a:schemeClr val="tx1"/>
                </a:solidFill>
                <a:latin typeface="Times New Roman" pitchFamily="18" charset="0"/>
                <a:cs typeface="Times New Roman" pitchFamily="18" charset="0"/>
              </a:rPr>
              <a:t>Vaikai yra nuolat tyrinėjantys pasaulį, siekiantys atrasti, patirti, pažinti. </a:t>
            </a:r>
            <a:br>
              <a:rPr lang="lt-LT" sz="2700" b="1" dirty="0" smtClean="0">
                <a:solidFill>
                  <a:schemeClr val="tx1"/>
                </a:solidFill>
                <a:latin typeface="Times New Roman" pitchFamily="18" charset="0"/>
                <a:cs typeface="Times New Roman" pitchFamily="18" charset="0"/>
              </a:rPr>
            </a:br>
            <a:r>
              <a:rPr lang="lt-LT" sz="2700" dirty="0" smtClean="0">
                <a:solidFill>
                  <a:schemeClr val="tx1"/>
                </a:solidFill>
                <a:latin typeface="Times New Roman" pitchFamily="18" charset="0"/>
                <a:cs typeface="Times New Roman" pitchFamily="18" charset="0"/>
              </a:rPr>
              <a:t/>
            </a:r>
            <a:br>
              <a:rPr lang="lt-LT" sz="2700" dirty="0" smtClean="0">
                <a:solidFill>
                  <a:schemeClr val="tx1"/>
                </a:solidFill>
                <a:latin typeface="Times New Roman" pitchFamily="18" charset="0"/>
                <a:cs typeface="Times New Roman" pitchFamily="18" charset="0"/>
              </a:rPr>
            </a:br>
            <a:r>
              <a:rPr lang="lt-LT" sz="2700" dirty="0" smtClean="0">
                <a:solidFill>
                  <a:schemeClr val="tx1"/>
                </a:solidFill>
                <a:latin typeface="Times New Roman" pitchFamily="18" charset="0"/>
                <a:cs typeface="Times New Roman" pitchFamily="18" charset="0"/>
              </a:rPr>
              <a:t>Buvo studijuota įvairi mokslinė ir metodinė literatūra, vadovautasi </a:t>
            </a:r>
            <a:r>
              <a:rPr lang="lt-LT" sz="2700" dirty="0" smtClean="0">
                <a:solidFill>
                  <a:schemeClr val="tx1"/>
                </a:solidFill>
                <a:latin typeface="Times New Roman" pitchFamily="18" charset="0"/>
                <a:cs typeface="Times New Roman" pitchFamily="18" charset="0"/>
              </a:rPr>
              <a:t>ugdomosios </a:t>
            </a:r>
            <a:r>
              <a:rPr lang="lt-LT" sz="2700" dirty="0" smtClean="0">
                <a:solidFill>
                  <a:schemeClr val="tx1"/>
                </a:solidFill>
                <a:latin typeface="Times New Roman" pitchFamily="18" charset="0"/>
                <a:cs typeface="Times New Roman" pitchFamily="18" charset="0"/>
              </a:rPr>
              <a:t>aplinkos kūrimo metodu: tai jaukios, atskiros erdvės kūrimas, pedagogo kryptingas poveikis, taikomi vaikų dėmesio, patrauklumo priemonėmis būdai. </a:t>
            </a:r>
            <a:br>
              <a:rPr lang="lt-LT" sz="2700" dirty="0" smtClean="0">
                <a:solidFill>
                  <a:schemeClr val="tx1"/>
                </a:solidFill>
                <a:latin typeface="Times New Roman" pitchFamily="18" charset="0"/>
                <a:cs typeface="Times New Roman" pitchFamily="18" charset="0"/>
              </a:rPr>
            </a:br>
            <a:r>
              <a:rPr lang="lt-LT" sz="2700" dirty="0" smtClean="0">
                <a:solidFill>
                  <a:schemeClr val="tx1"/>
                </a:solidFill>
                <a:latin typeface="Times New Roman" pitchFamily="18" charset="0"/>
                <a:cs typeface="Times New Roman" pitchFamily="18" charset="0"/>
              </a:rPr>
              <a:t>(A. Autukevičienė, 2014).</a:t>
            </a:r>
            <a:r>
              <a:rPr lang="lt-LT" sz="3100" dirty="0" smtClean="0">
                <a:solidFill>
                  <a:schemeClr val="tx1"/>
                </a:solidFill>
                <a:latin typeface="Times New Roman" pitchFamily="18" charset="0"/>
                <a:cs typeface="Times New Roman" pitchFamily="18" charset="0"/>
              </a:rPr>
              <a:t/>
            </a:r>
            <a:br>
              <a:rPr lang="lt-LT" sz="3100" dirty="0" smtClean="0">
                <a:solidFill>
                  <a:schemeClr val="tx1"/>
                </a:solidFill>
                <a:latin typeface="Times New Roman" pitchFamily="18" charset="0"/>
                <a:cs typeface="Times New Roman" pitchFamily="18" charset="0"/>
              </a:rPr>
            </a:br>
            <a:r>
              <a:rPr lang="en-US" sz="2400" dirty="0" smtClean="0"/>
              <a:t/>
            </a:r>
            <a:br>
              <a:rPr lang="en-US" sz="2400" dirty="0" smtClean="0"/>
            </a:br>
            <a:r>
              <a:rPr lang="lt-LT" sz="2800" dirty="0" smtClean="0">
                <a:solidFill>
                  <a:schemeClr val="tx1"/>
                </a:solidFill>
                <a:latin typeface="Times New Roman" pitchFamily="18" charset="0"/>
                <a:cs typeface="Times New Roman" pitchFamily="18" charset="0"/>
              </a:rPr>
              <a:t/>
            </a:r>
            <a:br>
              <a:rPr lang="lt-LT" sz="2800" dirty="0" smtClean="0">
                <a:solidFill>
                  <a:schemeClr val="tx1"/>
                </a:solidFill>
                <a:latin typeface="Times New Roman" pitchFamily="18" charset="0"/>
                <a:cs typeface="Times New Roman" pitchFamily="18" charset="0"/>
              </a:rPr>
            </a:br>
            <a:endParaRPr lang="en-US" sz="2800" dirty="0">
              <a:solidFill>
                <a:schemeClr val="tx1"/>
              </a:solidFill>
              <a:latin typeface="Times New Roman" pitchFamily="18" charset="0"/>
              <a:cs typeface="Times New Roman" pitchFamily="18" charset="0"/>
            </a:endParaRPr>
          </a:p>
        </p:txBody>
      </p:sp>
      <p:sp>
        <p:nvSpPr>
          <p:cNvPr id="3" name="Skaidrės numerio vietos rezervavimo ženklas 2"/>
          <p:cNvSpPr>
            <a:spLocks noGrp="1"/>
          </p:cNvSpPr>
          <p:nvPr>
            <p:ph type="sldNum" sz="quarter" idx="12"/>
          </p:nvPr>
        </p:nvSpPr>
        <p:spPr/>
        <p:txBody>
          <a:bodyPr/>
          <a:lstStyle/>
          <a:p>
            <a:pPr>
              <a:defRPr/>
            </a:pPr>
            <a:fld id="{0709873A-0D0E-4DD5-BE85-35B9407FFBAC}"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7467600"/>
          </a:xfrm>
        </p:spPr>
        <p:txBody>
          <a:bodyPr>
            <a:noAutofit/>
          </a:bodyPr>
          <a:lstStyle/>
          <a:p>
            <a:pPr fontAlgn="auto">
              <a:spcAft>
                <a:spcPts val="0"/>
              </a:spcAft>
              <a:defRPr/>
            </a:pPr>
            <a:r>
              <a:rPr lang="lt-LT" sz="2300" dirty="0" smtClean="0">
                <a:solidFill>
                  <a:schemeClr val="tx1"/>
                </a:solidFill>
                <a:latin typeface="Times New Roman" pitchFamily="18" charset="0"/>
                <a:cs typeface="Times New Roman" pitchFamily="18" charset="0"/>
              </a:rPr>
              <a:t>Remiantis studijuota </a:t>
            </a:r>
            <a:r>
              <a:rPr lang="lt-LT" sz="2300" dirty="0" smtClean="0">
                <a:solidFill>
                  <a:schemeClr val="tx1"/>
                </a:solidFill>
                <a:latin typeface="Times New Roman" pitchFamily="18" charset="0"/>
                <a:cs typeface="Times New Roman" pitchFamily="18" charset="0"/>
              </a:rPr>
              <a:t>literatūra, </a:t>
            </a:r>
            <a:r>
              <a:rPr lang="lt-LT" sz="2300" dirty="0" smtClean="0">
                <a:solidFill>
                  <a:schemeClr val="tx1"/>
                </a:solidFill>
                <a:latin typeface="Times New Roman" pitchFamily="18" charset="0"/>
                <a:cs typeface="Times New Roman" pitchFamily="18" charset="0"/>
              </a:rPr>
              <a:t>buvo tikslingai </a:t>
            </a:r>
            <a:r>
              <a:rPr lang="lt-LT" sz="2300" dirty="0" smtClean="0">
                <a:solidFill>
                  <a:schemeClr val="tx1"/>
                </a:solidFill>
                <a:latin typeface="Times New Roman" pitchFamily="18" charset="0"/>
                <a:cs typeface="Times New Roman" pitchFamily="18" charset="0"/>
              </a:rPr>
              <a:t>parinktos </a:t>
            </a:r>
            <a:r>
              <a:rPr lang="lt-LT" sz="2300" b="1" dirty="0" smtClean="0">
                <a:solidFill>
                  <a:schemeClr val="tx1"/>
                </a:solidFill>
                <a:latin typeface="Times New Roman" pitchFamily="18" charset="0"/>
                <a:cs typeface="Times New Roman" pitchFamily="18" charset="0"/>
              </a:rPr>
              <a:t>priemonės erdvės kūrimui:</a:t>
            </a:r>
            <a:r>
              <a:rPr lang="lt-LT" sz="2300" dirty="0" smtClean="0">
                <a:solidFill>
                  <a:schemeClr val="tx1"/>
                </a:solidFill>
                <a:latin typeface="Times New Roman" pitchFamily="18" charset="0"/>
                <a:cs typeface="Times New Roman" pitchFamily="18" charset="0"/>
              </a:rPr>
              <a:t> </a:t>
            </a:r>
            <a:r>
              <a:rPr lang="lt-LT" sz="2400" dirty="0" smtClean="0">
                <a:solidFill>
                  <a:schemeClr val="tx1"/>
                </a:solidFill>
                <a:latin typeface="Times New Roman" pitchFamily="18" charset="0"/>
                <a:cs typeface="Times New Roman" pitchFamily="18" charset="0"/>
              </a:rPr>
              <a:t>	</a:t>
            </a:r>
            <a:br>
              <a:rPr lang="lt-LT" sz="2400" dirty="0" smtClean="0">
                <a:solidFill>
                  <a:schemeClr val="tx1"/>
                </a:solidFill>
                <a:latin typeface="Times New Roman" pitchFamily="18" charset="0"/>
                <a:cs typeface="Times New Roman" pitchFamily="18" charset="0"/>
              </a:rPr>
            </a:br>
            <a:r>
              <a:rPr lang="lt-LT" sz="2400" dirty="0" smtClean="0">
                <a:solidFill>
                  <a:schemeClr val="tx1"/>
                </a:solidFill>
                <a:latin typeface="Times New Roman" pitchFamily="18" charset="0"/>
                <a:cs typeface="Times New Roman" pitchFamily="18" charset="0"/>
              </a:rPr>
              <a:t>		</a:t>
            </a:r>
            <a:r>
              <a:rPr lang="lt-LT" sz="2200" dirty="0" smtClean="0">
                <a:solidFill>
                  <a:schemeClr val="tx1"/>
                </a:solidFill>
                <a:latin typeface="Times New Roman" pitchFamily="18" charset="0"/>
                <a:cs typeface="Times New Roman" pitchFamily="18" charset="0"/>
              </a:rPr>
              <a:t>apskritimo formos </a:t>
            </a:r>
            <a:r>
              <a:rPr lang="lt-LT" sz="2200" dirty="0" smtClean="0">
                <a:solidFill>
                  <a:schemeClr val="tx1"/>
                </a:solidFill>
                <a:latin typeface="Times New Roman" pitchFamily="18" charset="0"/>
                <a:cs typeface="Times New Roman" pitchFamily="18" charset="0"/>
              </a:rPr>
              <a:t>sienelė,</a:t>
            </a:r>
            <a:r>
              <a:rPr lang="lt-LT" sz="2200" dirty="0" smtClean="0">
                <a:solidFill>
                  <a:schemeClr val="tx1"/>
                </a:solidFill>
                <a:latin typeface="Times New Roman" pitchFamily="18" charset="0"/>
                <a:cs typeface="Times New Roman" pitchFamily="18" charset="0"/>
              </a:rPr>
              <a:t/>
            </a:r>
            <a:br>
              <a:rPr lang="lt-LT" sz="2200" dirty="0" smtClean="0">
                <a:solidFill>
                  <a:schemeClr val="tx1"/>
                </a:solidFill>
                <a:latin typeface="Times New Roman" pitchFamily="18" charset="0"/>
                <a:cs typeface="Times New Roman" pitchFamily="18" charset="0"/>
              </a:rPr>
            </a:br>
            <a:r>
              <a:rPr lang="lt-LT" sz="2200" dirty="0" smtClean="0">
                <a:solidFill>
                  <a:schemeClr val="tx1"/>
                </a:solidFill>
                <a:latin typeface="Times New Roman" pitchFamily="18" charset="0"/>
                <a:cs typeface="Times New Roman" pitchFamily="18" charset="0"/>
              </a:rPr>
              <a:t> 		gėlių </a:t>
            </a:r>
            <a:r>
              <a:rPr lang="lt-LT" sz="2200" dirty="0" smtClean="0">
                <a:solidFill>
                  <a:schemeClr val="tx1"/>
                </a:solidFill>
                <a:latin typeface="Times New Roman" pitchFamily="18" charset="0"/>
                <a:cs typeface="Times New Roman" pitchFamily="18" charset="0"/>
              </a:rPr>
              <a:t>dekoracijos,</a:t>
            </a:r>
            <a:r>
              <a:rPr lang="lt-LT" sz="2200" dirty="0" smtClean="0">
                <a:solidFill>
                  <a:schemeClr val="tx1"/>
                </a:solidFill>
                <a:latin typeface="Times New Roman" pitchFamily="18" charset="0"/>
                <a:cs typeface="Times New Roman" pitchFamily="18" charset="0"/>
              </a:rPr>
              <a:t/>
            </a:r>
            <a:br>
              <a:rPr lang="lt-LT" sz="2200" dirty="0" smtClean="0">
                <a:solidFill>
                  <a:schemeClr val="tx1"/>
                </a:solidFill>
                <a:latin typeface="Times New Roman" pitchFamily="18" charset="0"/>
                <a:cs typeface="Times New Roman" pitchFamily="18" charset="0"/>
              </a:rPr>
            </a:br>
            <a:r>
              <a:rPr lang="lt-LT" sz="2200" dirty="0" smtClean="0">
                <a:solidFill>
                  <a:schemeClr val="tx1"/>
                </a:solidFill>
                <a:latin typeface="Times New Roman" pitchFamily="18" charset="0"/>
                <a:cs typeface="Times New Roman" pitchFamily="18" charset="0"/>
              </a:rPr>
              <a:t> 		šviesos lempos (veikiančios su elementais</a:t>
            </a:r>
            <a:r>
              <a:rPr lang="lt-LT" sz="2200" dirty="0" smtClean="0">
                <a:solidFill>
                  <a:schemeClr val="tx1"/>
                </a:solidFill>
                <a:latin typeface="Times New Roman" pitchFamily="18" charset="0"/>
                <a:cs typeface="Times New Roman" pitchFamily="18" charset="0"/>
              </a:rPr>
              <a:t>),</a:t>
            </a:r>
            <a:r>
              <a:rPr lang="lt-LT" sz="2200" dirty="0" smtClean="0">
                <a:solidFill>
                  <a:schemeClr val="tx1"/>
                </a:solidFill>
                <a:latin typeface="Times New Roman" pitchFamily="18" charset="0"/>
                <a:cs typeface="Times New Roman" pitchFamily="18" charset="0"/>
              </a:rPr>
              <a:t/>
            </a:r>
            <a:br>
              <a:rPr lang="lt-LT" sz="2200" dirty="0" smtClean="0">
                <a:solidFill>
                  <a:schemeClr val="tx1"/>
                </a:solidFill>
                <a:latin typeface="Times New Roman" pitchFamily="18" charset="0"/>
                <a:cs typeface="Times New Roman" pitchFamily="18" charset="0"/>
              </a:rPr>
            </a:br>
            <a:r>
              <a:rPr lang="lt-LT" sz="2200" dirty="0" smtClean="0">
                <a:solidFill>
                  <a:schemeClr val="tx1"/>
                </a:solidFill>
                <a:latin typeface="Times New Roman" pitchFamily="18" charset="0"/>
                <a:cs typeface="Times New Roman" pitchFamily="18" charset="0"/>
              </a:rPr>
              <a:t> 		</a:t>
            </a:r>
            <a:r>
              <a:rPr lang="lt-LT" sz="2200" dirty="0" smtClean="0">
                <a:solidFill>
                  <a:schemeClr val="tx1"/>
                </a:solidFill>
                <a:latin typeface="Times New Roman" pitchFamily="18" charset="0"/>
                <a:cs typeface="Times New Roman" pitchFamily="18" charset="0"/>
              </a:rPr>
              <a:t>CD</a:t>
            </a:r>
            <a:r>
              <a:rPr lang="lt-LT" sz="2200" dirty="0" smtClean="0">
                <a:solidFill>
                  <a:schemeClr val="tx1"/>
                </a:solidFill>
                <a:latin typeface="Times New Roman" pitchFamily="18" charset="0"/>
                <a:cs typeface="Times New Roman" pitchFamily="18" charset="0"/>
              </a:rPr>
              <a:t> dekoracijos.</a:t>
            </a:r>
            <a:r>
              <a:rPr lang="lt-LT" sz="2400" dirty="0" smtClean="0">
                <a:solidFill>
                  <a:schemeClr val="tx1"/>
                </a:solidFill>
                <a:latin typeface="Times New Roman" pitchFamily="18" charset="0"/>
                <a:cs typeface="Times New Roman" pitchFamily="18" charset="0"/>
              </a:rPr>
              <a:t/>
            </a:r>
            <a:br>
              <a:rPr lang="lt-LT" sz="2400" dirty="0" smtClean="0">
                <a:solidFill>
                  <a:schemeClr val="tx1"/>
                </a:solidFill>
                <a:latin typeface="Times New Roman" pitchFamily="18" charset="0"/>
                <a:cs typeface="Times New Roman" pitchFamily="18" charset="0"/>
              </a:rPr>
            </a:br>
            <a:r>
              <a:rPr lang="lt-LT" sz="2400" dirty="0" smtClean="0">
                <a:solidFill>
                  <a:schemeClr val="tx1"/>
                </a:solidFill>
                <a:latin typeface="Times New Roman" pitchFamily="18" charset="0"/>
                <a:cs typeface="Times New Roman" pitchFamily="18" charset="0"/>
              </a:rPr>
              <a:t> </a:t>
            </a:r>
            <a:r>
              <a:rPr lang="lt-LT" sz="2300" b="1" dirty="0" smtClean="0">
                <a:solidFill>
                  <a:schemeClr val="tx1"/>
                </a:solidFill>
                <a:latin typeface="Times New Roman" pitchFamily="18" charset="0"/>
                <a:cs typeface="Times New Roman" pitchFamily="18" charset="0"/>
              </a:rPr>
              <a:t>Įrengiant naują erdvę, buvo domėtasi spalvų poveikiu ir  parenkamos spalvos, kurios skatintų vaikus būti toje erdvėje: </a:t>
            </a:r>
            <a:r>
              <a:rPr lang="lt-LT" sz="2300" dirty="0" smtClean="0">
                <a:solidFill>
                  <a:schemeClr val="tx1"/>
                </a:solidFill>
                <a:latin typeface="Times New Roman" pitchFamily="18" charset="0"/>
                <a:cs typeface="Times New Roman" pitchFamily="18" charset="0"/>
              </a:rPr>
              <a:t/>
            </a:r>
            <a:br>
              <a:rPr lang="lt-LT" sz="2300" dirty="0" smtClean="0">
                <a:solidFill>
                  <a:schemeClr val="tx1"/>
                </a:solidFill>
                <a:latin typeface="Times New Roman" pitchFamily="18" charset="0"/>
                <a:cs typeface="Times New Roman" pitchFamily="18" charset="0"/>
              </a:rPr>
            </a:br>
            <a:r>
              <a:rPr lang="lt-LT" sz="2300" b="1" dirty="0" smtClean="0">
                <a:solidFill>
                  <a:srgbClr val="00B050"/>
                </a:solidFill>
                <a:latin typeface="Times New Roman" pitchFamily="18" charset="0"/>
                <a:cs typeface="Times New Roman" pitchFamily="18" charset="0"/>
              </a:rPr>
              <a:t>Žalia </a:t>
            </a:r>
            <a:r>
              <a:rPr lang="lt-LT" sz="2300" dirty="0" smtClean="0">
                <a:solidFill>
                  <a:srgbClr val="00B050"/>
                </a:solidFill>
                <a:latin typeface="Times New Roman" pitchFamily="18" charset="0"/>
                <a:cs typeface="Times New Roman" pitchFamily="18" charset="0"/>
              </a:rPr>
              <a:t>– </a:t>
            </a:r>
            <a:r>
              <a:rPr lang="lt-LT" sz="2300" dirty="0" smtClean="0">
                <a:solidFill>
                  <a:schemeClr val="tx1"/>
                </a:solidFill>
                <a:latin typeface="Times New Roman" pitchFamily="18" charset="0"/>
                <a:cs typeface="Times New Roman" pitchFamily="18" charset="0"/>
              </a:rPr>
              <a:t>iš visų spalvų yra labiausiai raminanti.  Ši spalva sukelia pasitikėjimą savimi, įkvepia naujų idėjų.</a:t>
            </a:r>
            <a:r>
              <a:rPr lang="lt-LT" sz="2300" dirty="0" smtClean="0">
                <a:solidFill>
                  <a:srgbClr val="00B050"/>
                </a:solidFill>
                <a:latin typeface="Times New Roman" pitchFamily="18" charset="0"/>
                <a:cs typeface="Times New Roman" pitchFamily="18" charset="0"/>
              </a:rPr>
              <a:t/>
            </a:r>
            <a:br>
              <a:rPr lang="lt-LT" sz="2300" dirty="0" smtClean="0">
                <a:solidFill>
                  <a:srgbClr val="00B050"/>
                </a:solidFill>
                <a:latin typeface="Times New Roman" pitchFamily="18" charset="0"/>
                <a:cs typeface="Times New Roman" pitchFamily="18" charset="0"/>
              </a:rPr>
            </a:br>
            <a:r>
              <a:rPr lang="lt-LT" sz="2300" b="1" dirty="0" smtClean="0">
                <a:solidFill>
                  <a:schemeClr val="accent6">
                    <a:lumMod val="75000"/>
                  </a:schemeClr>
                </a:solidFill>
                <a:latin typeface="Times New Roman" pitchFamily="18" charset="0"/>
                <a:cs typeface="Times New Roman" pitchFamily="18" charset="0"/>
              </a:rPr>
              <a:t>Oranžinė </a:t>
            </a:r>
            <a:r>
              <a:rPr lang="lt-LT" sz="2300" dirty="0" smtClean="0">
                <a:solidFill>
                  <a:schemeClr val="accent6">
                    <a:lumMod val="75000"/>
                  </a:schemeClr>
                </a:solidFill>
                <a:latin typeface="Times New Roman" pitchFamily="18" charset="0"/>
                <a:cs typeface="Times New Roman" pitchFamily="18" charset="0"/>
              </a:rPr>
              <a:t>– </a:t>
            </a:r>
            <a:r>
              <a:rPr lang="lt-LT" sz="2300" dirty="0" smtClean="0">
                <a:solidFill>
                  <a:schemeClr val="tx1"/>
                </a:solidFill>
                <a:latin typeface="Times New Roman" pitchFamily="18" charset="0"/>
                <a:cs typeface="Times New Roman" pitchFamily="18" charset="0"/>
              </a:rPr>
              <a:t>simbolizuoja klestėjimą, gerumą ir </a:t>
            </a:r>
            <a:r>
              <a:rPr lang="lt-LT" sz="2300" dirty="0" err="1" smtClean="0">
                <a:solidFill>
                  <a:schemeClr val="tx1"/>
                </a:solidFill>
                <a:latin typeface="Times New Roman" pitchFamily="18" charset="0"/>
                <a:cs typeface="Times New Roman" pitchFamily="18" charset="0"/>
              </a:rPr>
              <a:t>šiltumą</a:t>
            </a:r>
            <a:r>
              <a:rPr lang="lt-LT" sz="2300" dirty="0" smtClean="0">
                <a:solidFill>
                  <a:schemeClr val="tx1"/>
                </a:solidFill>
                <a:latin typeface="Times New Roman" pitchFamily="18" charset="0"/>
                <a:cs typeface="Times New Roman" pitchFamily="18" charset="0"/>
              </a:rPr>
              <a:t>, </a:t>
            </a:r>
            <a:r>
              <a:rPr lang="lt-LT" sz="2300" dirty="0" smtClean="0">
                <a:solidFill>
                  <a:schemeClr val="tx1"/>
                </a:solidFill>
                <a:latin typeface="Times New Roman" pitchFamily="18" charset="0"/>
                <a:cs typeface="Times New Roman" pitchFamily="18" charset="0"/>
              </a:rPr>
              <a:t>tai </a:t>
            </a:r>
            <a:r>
              <a:rPr lang="lt-LT" sz="2300" dirty="0" smtClean="0">
                <a:solidFill>
                  <a:schemeClr val="tx1"/>
                </a:solidFill>
                <a:latin typeface="Times New Roman" pitchFamily="18" charset="0"/>
                <a:cs typeface="Times New Roman" pitchFamily="18" charset="0"/>
              </a:rPr>
              <a:t>aušros, proto ir žinojimo simbolis.</a:t>
            </a:r>
            <a:r>
              <a:rPr lang="lt-LT" sz="2300" dirty="0" smtClean="0">
                <a:solidFill>
                  <a:schemeClr val="accent6">
                    <a:lumMod val="75000"/>
                  </a:schemeClr>
                </a:solidFill>
                <a:latin typeface="Times New Roman" pitchFamily="18" charset="0"/>
                <a:cs typeface="Times New Roman" pitchFamily="18" charset="0"/>
              </a:rPr>
              <a:t/>
            </a:r>
            <a:br>
              <a:rPr lang="lt-LT" sz="2300" dirty="0" smtClean="0">
                <a:solidFill>
                  <a:schemeClr val="accent6">
                    <a:lumMod val="75000"/>
                  </a:schemeClr>
                </a:solidFill>
                <a:latin typeface="Times New Roman" pitchFamily="18" charset="0"/>
                <a:cs typeface="Times New Roman" pitchFamily="18" charset="0"/>
              </a:rPr>
            </a:br>
            <a:r>
              <a:rPr lang="lt-LT" sz="2300" dirty="0" smtClean="0">
                <a:solidFill>
                  <a:schemeClr val="accent6">
                    <a:lumMod val="75000"/>
                  </a:schemeClr>
                </a:solidFill>
                <a:latin typeface="Times New Roman" pitchFamily="18" charset="0"/>
                <a:cs typeface="Times New Roman" pitchFamily="18" charset="0"/>
              </a:rPr>
              <a:t> </a:t>
            </a:r>
            <a:r>
              <a:rPr lang="lt-LT" sz="2300" b="1" dirty="0" smtClean="0">
                <a:solidFill>
                  <a:srgbClr val="FFC000"/>
                </a:solidFill>
                <a:latin typeface="Times New Roman" pitchFamily="18" charset="0"/>
                <a:cs typeface="Times New Roman" pitchFamily="18" charset="0"/>
              </a:rPr>
              <a:t>Geltona </a:t>
            </a:r>
            <a:r>
              <a:rPr lang="lt-LT" sz="2300" dirty="0" smtClean="0">
                <a:solidFill>
                  <a:srgbClr val="FFC000"/>
                </a:solidFill>
                <a:latin typeface="Times New Roman" pitchFamily="18" charset="0"/>
                <a:cs typeface="Times New Roman" pitchFamily="18" charset="0"/>
              </a:rPr>
              <a:t>– </a:t>
            </a:r>
            <a:r>
              <a:rPr lang="lt-LT" sz="2300" dirty="0" smtClean="0">
                <a:solidFill>
                  <a:schemeClr val="tx1"/>
                </a:solidFill>
                <a:latin typeface="Times New Roman" pitchFamily="18" charset="0"/>
                <a:cs typeface="Times New Roman" pitchFamily="18" charset="0"/>
              </a:rPr>
              <a:t>saulės simbolis, atnešantis laimės, saugumo, gerovės jausmą.</a:t>
            </a:r>
            <a:r>
              <a:rPr lang="lt-LT" sz="2300" dirty="0" smtClean="0">
                <a:solidFill>
                  <a:srgbClr val="FFC000"/>
                </a:solidFill>
                <a:latin typeface="Times New Roman" pitchFamily="18" charset="0"/>
                <a:cs typeface="Times New Roman" pitchFamily="18" charset="0"/>
              </a:rPr>
              <a:t/>
            </a:r>
            <a:br>
              <a:rPr lang="lt-LT" sz="2300" dirty="0" smtClean="0">
                <a:solidFill>
                  <a:srgbClr val="FFC000"/>
                </a:solidFill>
                <a:latin typeface="Times New Roman" pitchFamily="18" charset="0"/>
                <a:cs typeface="Times New Roman" pitchFamily="18" charset="0"/>
              </a:rPr>
            </a:br>
            <a:r>
              <a:rPr lang="lt-LT" sz="2300" b="1" dirty="0" smtClean="0">
                <a:latin typeface="Times New Roman" pitchFamily="18" charset="0"/>
                <a:cs typeface="Times New Roman" pitchFamily="18" charset="0"/>
              </a:rPr>
              <a:t>Melsva </a:t>
            </a:r>
            <a:r>
              <a:rPr lang="lt-LT" sz="2300" dirty="0" smtClean="0">
                <a:latin typeface="Times New Roman" pitchFamily="18" charset="0"/>
                <a:cs typeface="Times New Roman" pitchFamily="18" charset="0"/>
              </a:rPr>
              <a:t>–</a:t>
            </a:r>
            <a:r>
              <a:rPr lang="lt-LT" sz="2300" b="1" dirty="0" smtClean="0">
                <a:latin typeface="Times New Roman" pitchFamily="18" charset="0"/>
                <a:cs typeface="Times New Roman" pitchFamily="18" charset="0"/>
              </a:rPr>
              <a:t> </a:t>
            </a:r>
            <a:r>
              <a:rPr lang="lt-LT" sz="2300" dirty="0" smtClean="0">
                <a:solidFill>
                  <a:schemeClr val="tx1"/>
                </a:solidFill>
                <a:latin typeface="Times New Roman" pitchFamily="18" charset="0"/>
                <a:cs typeface="Times New Roman" pitchFamily="18" charset="0"/>
              </a:rPr>
              <a:t>padeda atsipalaiduoti, suteikia pusiausvyros, harmonijos jausmą.</a:t>
            </a:r>
            <a:r>
              <a:rPr lang="lt-LT" sz="2300" dirty="0" smtClean="0">
                <a:latin typeface="Times New Roman" pitchFamily="18" charset="0"/>
                <a:cs typeface="Times New Roman" pitchFamily="18" charset="0"/>
              </a:rPr>
              <a:t/>
            </a:r>
            <a:br>
              <a:rPr lang="lt-LT" sz="2300" dirty="0" smtClean="0">
                <a:latin typeface="Times New Roman" pitchFamily="18" charset="0"/>
                <a:cs typeface="Times New Roman" pitchFamily="18" charset="0"/>
              </a:rPr>
            </a:br>
            <a:r>
              <a:rPr lang="lt-LT" sz="2300" b="1" dirty="0" smtClean="0">
                <a:solidFill>
                  <a:srgbClr val="FF0000"/>
                </a:solidFill>
                <a:latin typeface="Times New Roman" pitchFamily="18" charset="0"/>
                <a:cs typeface="Times New Roman" pitchFamily="18" charset="0"/>
              </a:rPr>
              <a:t>Rausva</a:t>
            </a:r>
            <a:r>
              <a:rPr lang="lt-LT" sz="2300" dirty="0" smtClean="0">
                <a:solidFill>
                  <a:srgbClr val="FF0000"/>
                </a:solidFill>
                <a:latin typeface="Times New Roman" pitchFamily="18" charset="0"/>
                <a:cs typeface="Times New Roman" pitchFamily="18" charset="0"/>
              </a:rPr>
              <a:t> – </a:t>
            </a:r>
            <a:r>
              <a:rPr lang="lt-LT" sz="2300" dirty="0" smtClean="0">
                <a:solidFill>
                  <a:schemeClr val="tx1"/>
                </a:solidFill>
                <a:latin typeface="Times New Roman" pitchFamily="18" charset="0"/>
                <a:cs typeface="Times New Roman" pitchFamily="18" charset="0"/>
              </a:rPr>
              <a:t>ramina, sukelia globėjiškus jausmus. </a:t>
            </a:r>
            <a:r>
              <a:rPr lang="lt-LT" sz="2400" dirty="0" smtClean="0">
                <a:solidFill>
                  <a:schemeClr val="tx1"/>
                </a:solidFill>
                <a:latin typeface="Times New Roman" pitchFamily="18" charset="0"/>
                <a:cs typeface="Times New Roman" pitchFamily="18" charset="0"/>
              </a:rPr>
              <a:t/>
            </a:r>
            <a:br>
              <a:rPr lang="lt-LT" sz="2400" dirty="0" smtClean="0">
                <a:solidFill>
                  <a:schemeClr val="tx1"/>
                </a:solidFill>
                <a:latin typeface="Times New Roman" pitchFamily="18" charset="0"/>
                <a:cs typeface="Times New Roman" pitchFamily="18" charset="0"/>
              </a:rPr>
            </a:br>
            <a:r>
              <a:rPr lang="lt-LT" sz="2400" dirty="0" smtClean="0">
                <a:solidFill>
                  <a:schemeClr val="tx1"/>
                </a:solidFill>
                <a:latin typeface="Times New Roman" pitchFamily="18" charset="0"/>
                <a:cs typeface="Times New Roman" pitchFamily="18" charset="0"/>
              </a:rPr>
              <a:t/>
            </a:r>
            <a:br>
              <a:rPr lang="lt-LT" sz="2400" dirty="0" smtClean="0">
                <a:solidFill>
                  <a:schemeClr val="tx1"/>
                </a:solidFill>
                <a:latin typeface="Times New Roman" pitchFamily="18" charset="0"/>
                <a:cs typeface="Times New Roman" pitchFamily="18" charset="0"/>
              </a:rPr>
            </a:br>
            <a:r>
              <a:rPr lang="lt-LT" sz="2400" dirty="0" smtClean="0">
                <a:solidFill>
                  <a:schemeClr val="tx1"/>
                </a:solidFill>
                <a:latin typeface="Times New Roman" pitchFamily="18" charset="0"/>
                <a:cs typeface="Times New Roman" pitchFamily="18" charset="0"/>
              </a:rPr>
              <a:t/>
            </a:r>
            <a:br>
              <a:rPr lang="lt-LT" sz="2400" dirty="0" smtClean="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
        <p:nvSpPr>
          <p:cNvPr id="3" name="Skaidrės numerio vietos rezervavimo ženklas 2"/>
          <p:cNvSpPr>
            <a:spLocks noGrp="1"/>
          </p:cNvSpPr>
          <p:nvPr>
            <p:ph type="sldNum" sz="quarter" idx="12"/>
          </p:nvPr>
        </p:nvSpPr>
        <p:spPr/>
        <p:txBody>
          <a:bodyPr/>
          <a:lstStyle/>
          <a:p>
            <a:pPr>
              <a:defRPr/>
            </a:pPr>
            <a:fld id="{0709873A-0D0E-4DD5-BE85-35B9407FFBAC}"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25112"/>
          </a:xfrm>
        </p:spPr>
        <p:txBody>
          <a:bodyPr/>
          <a:lstStyle/>
          <a:p>
            <a:pPr algn="just" fontAlgn="auto">
              <a:spcAft>
                <a:spcPts val="0"/>
              </a:spcAft>
              <a:defRPr/>
            </a:pPr>
            <a:r>
              <a:rPr lang="lt-LT" sz="2400" dirty="0" smtClean="0">
                <a:solidFill>
                  <a:schemeClr val="tx1"/>
                </a:solidFill>
                <a:latin typeface="Times New Roman" pitchFamily="18" charset="0"/>
                <a:cs typeface="Times New Roman" pitchFamily="18" charset="0"/>
              </a:rPr>
              <a:t/>
            </a:r>
            <a:br>
              <a:rPr lang="lt-LT" sz="2400" dirty="0" smtClean="0">
                <a:solidFill>
                  <a:schemeClr val="tx1"/>
                </a:solidFill>
                <a:latin typeface="Times New Roman" pitchFamily="18" charset="0"/>
                <a:cs typeface="Times New Roman" pitchFamily="18" charset="0"/>
              </a:rPr>
            </a:br>
            <a:r>
              <a:rPr lang="lt-LT" sz="2400" dirty="0" smtClean="0">
                <a:solidFill>
                  <a:schemeClr val="tx1"/>
                </a:solidFill>
                <a:latin typeface="Times New Roman" pitchFamily="18" charset="0"/>
                <a:cs typeface="Times New Roman" pitchFamily="18" charset="0"/>
              </a:rPr>
              <a:t>	</a:t>
            </a:r>
            <a:r>
              <a:rPr lang="lt-LT" sz="2400" dirty="0" smtClean="0">
                <a:solidFill>
                  <a:schemeClr val="tx1"/>
                </a:solidFill>
                <a:latin typeface="Times New Roman" pitchFamily="18" charset="0"/>
                <a:cs typeface="Times New Roman" pitchFamily="18" charset="0"/>
              </a:rPr>
              <a:t> </a:t>
            </a:r>
            <a:r>
              <a:rPr lang="lt-LT" sz="2400" b="1" dirty="0" smtClean="0">
                <a:solidFill>
                  <a:schemeClr val="tx1"/>
                </a:solidFill>
                <a:latin typeface="Times New Roman" pitchFamily="18" charset="0"/>
                <a:cs typeface="Times New Roman" pitchFamily="18" charset="0"/>
              </a:rPr>
              <a:t>D</a:t>
            </a:r>
            <a:r>
              <a:rPr lang="lt-LT" sz="2400" b="1" dirty="0" smtClean="0">
                <a:solidFill>
                  <a:schemeClr val="tx1"/>
                </a:solidFill>
                <a:latin typeface="Times New Roman" pitchFamily="18" charset="0"/>
                <a:cs typeface="Times New Roman" pitchFamily="18" charset="0"/>
              </a:rPr>
              <a:t>ekoracija </a:t>
            </a:r>
            <a:r>
              <a:rPr lang="lt-LT" sz="2400" b="1" dirty="0" smtClean="0">
                <a:solidFill>
                  <a:schemeClr val="tx1"/>
                </a:solidFill>
                <a:latin typeface="Times New Roman" pitchFamily="18" charset="0"/>
                <a:cs typeface="Times New Roman" pitchFamily="18" charset="0"/>
              </a:rPr>
              <a:t>su šviesos efektais </a:t>
            </a:r>
            <a:r>
              <a:rPr lang="lt-LT" sz="2400" dirty="0" smtClean="0">
                <a:solidFill>
                  <a:schemeClr val="tx1"/>
                </a:solidFill>
                <a:latin typeface="Times New Roman" pitchFamily="18" charset="0"/>
                <a:cs typeface="Times New Roman" pitchFamily="18" charset="0"/>
              </a:rPr>
              <a:t>p</a:t>
            </a:r>
            <a:r>
              <a:rPr lang="lt-LT" sz="2400" dirty="0" smtClean="0">
                <a:solidFill>
                  <a:schemeClr val="tx1"/>
                </a:solidFill>
                <a:latin typeface="Times New Roman" pitchFamily="18" charset="0"/>
                <a:cs typeface="Times New Roman" pitchFamily="18" charset="0"/>
              </a:rPr>
              <a:t>akabinta ant </a:t>
            </a:r>
            <a:r>
              <a:rPr lang="lt-LT" sz="2400" dirty="0" smtClean="0">
                <a:solidFill>
                  <a:schemeClr val="tx1"/>
                </a:solidFill>
                <a:latin typeface="Times New Roman" pitchFamily="18" charset="0"/>
                <a:cs typeface="Times New Roman" pitchFamily="18" charset="0"/>
              </a:rPr>
              <a:t>sienos, </a:t>
            </a:r>
            <a:r>
              <a:rPr lang="lt-LT" sz="2400" dirty="0" smtClean="0">
                <a:solidFill>
                  <a:schemeClr val="tx1"/>
                </a:solidFill>
                <a:latin typeface="Times New Roman" pitchFamily="18" charset="0"/>
                <a:cs typeface="Times New Roman" pitchFamily="18" charset="0"/>
              </a:rPr>
              <a:t>sukurta </a:t>
            </a:r>
            <a:r>
              <a:rPr lang="lt-LT" sz="2400" dirty="0" smtClean="0">
                <a:solidFill>
                  <a:schemeClr val="tx1"/>
                </a:solidFill>
                <a:latin typeface="Times New Roman" pitchFamily="18" charset="0"/>
                <a:cs typeface="Times New Roman" pitchFamily="18" charset="0"/>
              </a:rPr>
              <a:t>pievos </a:t>
            </a:r>
            <a:r>
              <a:rPr lang="lt-LT" sz="2400" dirty="0" smtClean="0">
                <a:solidFill>
                  <a:schemeClr val="tx1"/>
                </a:solidFill>
                <a:latin typeface="Times New Roman" pitchFamily="18" charset="0"/>
                <a:cs typeface="Times New Roman" pitchFamily="18" charset="0"/>
              </a:rPr>
              <a:t>imitacija</a:t>
            </a:r>
            <a:r>
              <a:rPr lang="lt-LT" sz="2400" dirty="0" smtClean="0">
                <a:solidFill>
                  <a:schemeClr val="tx1"/>
                </a:solidFill>
                <a:latin typeface="Times New Roman" pitchFamily="18" charset="0"/>
                <a:cs typeface="Times New Roman" pitchFamily="18" charset="0"/>
              </a:rPr>
              <a:t>, </a:t>
            </a:r>
            <a:r>
              <a:rPr lang="lt-LT" sz="2400" dirty="0" smtClean="0">
                <a:solidFill>
                  <a:schemeClr val="tx1"/>
                </a:solidFill>
                <a:latin typeface="Times New Roman" pitchFamily="18" charset="0"/>
                <a:cs typeface="Times New Roman" pitchFamily="18" charset="0"/>
              </a:rPr>
              <a:t>kurios </a:t>
            </a:r>
            <a:r>
              <a:rPr lang="lt-LT" sz="2400" dirty="0" smtClean="0">
                <a:solidFill>
                  <a:schemeClr val="tx1"/>
                </a:solidFill>
                <a:latin typeface="Times New Roman" pitchFamily="18" charset="0"/>
                <a:cs typeface="Times New Roman" pitchFamily="18" charset="0"/>
              </a:rPr>
              <a:t>spalvos </a:t>
            </a:r>
            <a:r>
              <a:rPr lang="lt-LT" sz="2400" dirty="0" smtClean="0">
                <a:solidFill>
                  <a:schemeClr val="tx1"/>
                </a:solidFill>
                <a:latin typeface="Times New Roman" pitchFamily="18" charset="0"/>
                <a:cs typeface="Times New Roman" pitchFamily="18" charset="0"/>
              </a:rPr>
              <a:t>skatino </a:t>
            </a:r>
            <a:r>
              <a:rPr lang="lt-LT" sz="2400" dirty="0" smtClean="0">
                <a:solidFill>
                  <a:schemeClr val="tx1"/>
                </a:solidFill>
                <a:latin typeface="Times New Roman" pitchFamily="18" charset="0"/>
                <a:cs typeface="Times New Roman" pitchFamily="18" charset="0"/>
              </a:rPr>
              <a:t>vaikus mąstyti, veikti. 	Dekoracija vaikus skatino tyrinėti šviesą, spalvas, </a:t>
            </a:r>
            <a:r>
              <a:rPr lang="lt-LT" sz="2400" dirty="0" smtClean="0">
                <a:solidFill>
                  <a:schemeClr val="tx1"/>
                </a:solidFill>
                <a:latin typeface="Times New Roman" pitchFamily="18" charset="0"/>
                <a:cs typeface="Times New Roman" pitchFamily="18" charset="0"/>
              </a:rPr>
              <a:t>atspalvius, </a:t>
            </a:r>
            <a:r>
              <a:rPr lang="lt-LT" sz="2400" dirty="0" smtClean="0">
                <a:solidFill>
                  <a:schemeClr val="tx1"/>
                </a:solidFill>
                <a:latin typeface="Times New Roman" pitchFamily="18" charset="0"/>
                <a:cs typeface="Times New Roman" pitchFamily="18" charset="0"/>
              </a:rPr>
              <a:t>atsispindinčius nuo šviesos ant </a:t>
            </a:r>
            <a:r>
              <a:rPr lang="lt-LT" sz="2400" dirty="0" smtClean="0">
                <a:solidFill>
                  <a:schemeClr val="tx1"/>
                </a:solidFill>
                <a:latin typeface="Times New Roman" pitchFamily="18" charset="0"/>
                <a:cs typeface="Times New Roman" pitchFamily="18" charset="0"/>
              </a:rPr>
              <a:t>CD</a:t>
            </a:r>
            <a:r>
              <a:rPr lang="lt-LT" sz="2400" dirty="0" smtClean="0">
                <a:solidFill>
                  <a:schemeClr val="tx1"/>
                </a:solidFill>
                <a:latin typeface="Times New Roman" pitchFamily="18" charset="0"/>
                <a:cs typeface="Times New Roman" pitchFamily="18" charset="0"/>
              </a:rPr>
              <a:t> </a:t>
            </a:r>
            <a:r>
              <a:rPr lang="lt-LT" sz="2400" dirty="0" smtClean="0">
                <a:solidFill>
                  <a:schemeClr val="tx1"/>
                </a:solidFill>
                <a:latin typeface="Times New Roman" pitchFamily="18" charset="0"/>
                <a:cs typeface="Times New Roman" pitchFamily="18" charset="0"/>
              </a:rPr>
              <a:t>dekoracijų; tyrinėti paviršių, kuris suteikia įvairių pojūčių.</a:t>
            </a:r>
            <a:br>
              <a:rPr lang="lt-LT" sz="2400" dirty="0" smtClean="0">
                <a:solidFill>
                  <a:schemeClr val="tx1"/>
                </a:solidFill>
                <a:latin typeface="Times New Roman" pitchFamily="18" charset="0"/>
                <a:cs typeface="Times New Roman" pitchFamily="18" charset="0"/>
              </a:rPr>
            </a:br>
            <a:r>
              <a:rPr lang="lt-LT" sz="2400" dirty="0" smtClean="0">
                <a:solidFill>
                  <a:schemeClr val="tx1"/>
                </a:solidFill>
                <a:latin typeface="Times New Roman" pitchFamily="18" charset="0"/>
                <a:cs typeface="Times New Roman" pitchFamily="18" charset="0"/>
              </a:rPr>
              <a:t>	Tokios </a:t>
            </a:r>
            <a:r>
              <a:rPr lang="lt-LT" sz="2400" dirty="0" smtClean="0">
                <a:solidFill>
                  <a:schemeClr val="tx1"/>
                </a:solidFill>
                <a:latin typeface="Times New Roman" pitchFamily="18" charset="0"/>
                <a:cs typeface="Times New Roman" pitchFamily="18" charset="0"/>
              </a:rPr>
              <a:t>priemonės, kaip </a:t>
            </a:r>
            <a:r>
              <a:rPr lang="lt-LT" sz="2400" dirty="0" smtClean="0">
                <a:solidFill>
                  <a:schemeClr val="tx1"/>
                </a:solidFill>
                <a:latin typeface="Times New Roman" pitchFamily="18" charset="0"/>
                <a:cs typeface="Times New Roman" pitchFamily="18" charset="0"/>
              </a:rPr>
              <a:t>pagalvėlės, čiužinukas, minkšti kempininiai baldai, suteikė vaikams patogumo pojūtį, nes vaikai galėjo patogiai įsitaisę bendrauti, klausytis pokalbių, žaisti, vaidinti.</a:t>
            </a:r>
            <a:endParaRPr lang="en-US" sz="2400" dirty="0"/>
          </a:p>
        </p:txBody>
      </p:sp>
      <p:sp>
        <p:nvSpPr>
          <p:cNvPr id="3" name="Skaidrės numerio vietos rezervavimo ženklas 2"/>
          <p:cNvSpPr>
            <a:spLocks noGrp="1"/>
          </p:cNvSpPr>
          <p:nvPr>
            <p:ph type="sldNum" sz="quarter" idx="12"/>
          </p:nvPr>
        </p:nvSpPr>
        <p:spPr/>
        <p:txBody>
          <a:bodyPr/>
          <a:lstStyle/>
          <a:p>
            <a:pPr>
              <a:defRPr/>
            </a:pPr>
            <a:fld id="{0709873A-0D0E-4DD5-BE85-35B9407FFBAC}"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62000"/>
            <a:ext cx="8229600" cy="1676400"/>
          </a:xfrm>
        </p:spPr>
        <p:txBody>
          <a:bodyPr/>
          <a:lstStyle/>
          <a:p>
            <a:r>
              <a:rPr lang="lt-LT" sz="2000" b="1" smtClean="0"/>
              <a:t/>
            </a:r>
            <a:br>
              <a:rPr lang="lt-LT" sz="2000" b="1" smtClean="0"/>
            </a:br>
            <a:r>
              <a:rPr lang="en-US" sz="2000" smtClean="0"/>
              <a:t/>
            </a:r>
            <a:br>
              <a:rPr lang="en-US" sz="2000" smtClean="0"/>
            </a:br>
            <a:r>
              <a:rPr lang="en-US" sz="2400" smtClean="0">
                <a:solidFill>
                  <a:schemeClr val="accent1"/>
                </a:solidFill>
              </a:rPr>
              <a:t/>
            </a:r>
            <a:br>
              <a:rPr lang="en-US" sz="2400" smtClean="0">
                <a:solidFill>
                  <a:schemeClr val="accent1"/>
                </a:solidFill>
              </a:rPr>
            </a:br>
            <a:endParaRPr lang="en-US" sz="2400" smtClean="0">
              <a:solidFill>
                <a:schemeClr val="accent1"/>
              </a:solidFill>
            </a:endParaRPr>
          </a:p>
        </p:txBody>
      </p:sp>
      <p:pic>
        <p:nvPicPr>
          <p:cNvPr id="20482" name="Content Placeholder 4" descr="100_3113.JPG"/>
          <p:cNvPicPr>
            <a:picLocks noGrp="1" noChangeAspect="1"/>
          </p:cNvPicPr>
          <p:nvPr>
            <p:ph sz="half" idx="1"/>
          </p:nvPr>
        </p:nvPicPr>
        <p:blipFill>
          <a:blip r:embed="rId2" cstate="print"/>
          <a:srcRect/>
          <a:stretch>
            <a:fillRect/>
          </a:stretch>
        </p:blipFill>
        <p:spPr>
          <a:xfrm>
            <a:off x="457200" y="2133600"/>
            <a:ext cx="4038600" cy="3519488"/>
          </a:xfrm>
        </p:spPr>
      </p:pic>
      <p:pic>
        <p:nvPicPr>
          <p:cNvPr id="20483" name="Content Placeholder 7" descr="100_3116.JPG"/>
          <p:cNvPicPr>
            <a:picLocks noGrp="1" noChangeAspect="1"/>
          </p:cNvPicPr>
          <p:nvPr>
            <p:ph sz="half" idx="2"/>
          </p:nvPr>
        </p:nvPicPr>
        <p:blipFill>
          <a:blip r:embed="rId3" cstate="print"/>
          <a:srcRect/>
          <a:stretch>
            <a:fillRect/>
          </a:stretch>
        </p:blipFill>
        <p:spPr>
          <a:xfrm>
            <a:off x="4572000" y="2133600"/>
            <a:ext cx="4038600" cy="3505200"/>
          </a:xfrm>
        </p:spPr>
      </p:pic>
      <p:sp>
        <p:nvSpPr>
          <p:cNvPr id="20484" name="TextBox 8"/>
          <p:cNvSpPr txBox="1">
            <a:spLocks noChangeArrowheads="1"/>
          </p:cNvSpPr>
          <p:nvPr/>
        </p:nvSpPr>
        <p:spPr bwMode="auto">
          <a:xfrm>
            <a:off x="990600" y="685800"/>
            <a:ext cx="7086600" cy="1323439"/>
          </a:xfrm>
          <a:prstGeom prst="rect">
            <a:avLst/>
          </a:prstGeom>
          <a:noFill/>
          <a:ln w="9525">
            <a:noFill/>
            <a:miter lim="800000"/>
            <a:headEnd/>
            <a:tailEnd/>
          </a:ln>
        </p:spPr>
        <p:txBody>
          <a:bodyPr>
            <a:spAutoFit/>
          </a:bodyPr>
          <a:lstStyle/>
          <a:p>
            <a:pPr algn="just"/>
            <a:r>
              <a:rPr lang="lt-LT" sz="2000" b="1" dirty="0">
                <a:latin typeface="Times New Roman" pitchFamily="18" charset="0"/>
                <a:cs typeface="Times New Roman" pitchFamily="18" charset="0"/>
              </a:rPr>
              <a:t>Panaudoti šviesos efektai erdvei suteikė </a:t>
            </a:r>
            <a:r>
              <a:rPr lang="lt-LT" sz="2000" b="1" dirty="0" err="1">
                <a:latin typeface="Times New Roman" pitchFamily="18" charset="0"/>
                <a:cs typeface="Times New Roman" pitchFamily="18" charset="0"/>
              </a:rPr>
              <a:t>šiltumo</a:t>
            </a:r>
            <a:r>
              <a:rPr lang="lt-LT" sz="2000" b="1" dirty="0">
                <a:latin typeface="Times New Roman" pitchFamily="18" charset="0"/>
                <a:cs typeface="Times New Roman" pitchFamily="18" charset="0"/>
              </a:rPr>
              <a:t> pojūtį. </a:t>
            </a:r>
            <a:r>
              <a:rPr lang="lt-LT" sz="2000" b="1" dirty="0" smtClean="0">
                <a:latin typeface="Times New Roman" pitchFamily="18" charset="0"/>
                <a:cs typeface="Times New Roman" pitchFamily="18" charset="0"/>
              </a:rPr>
              <a:t>„</a:t>
            </a:r>
            <a:r>
              <a:rPr lang="lt-LT" sz="2000" b="1" dirty="0" smtClean="0">
                <a:latin typeface="Times New Roman" pitchFamily="18" charset="0"/>
                <a:cs typeface="Times New Roman" pitchFamily="18" charset="0"/>
              </a:rPr>
              <a:t>Žaidimui </a:t>
            </a:r>
            <a:r>
              <a:rPr lang="lt-LT" sz="2000" b="1" dirty="0">
                <a:latin typeface="Times New Roman" pitchFamily="18" charset="0"/>
                <a:cs typeface="Times New Roman" pitchFamily="18" charset="0"/>
              </a:rPr>
              <a:t>panaudojamas papildomas šviesos šaltinis padeda išlaikyti dėmesį. Šviesa yra siejama su šiltu </a:t>
            </a:r>
            <a:r>
              <a:rPr lang="lt-LT" sz="2000" b="1" dirty="0" err="1">
                <a:latin typeface="Times New Roman" pitchFamily="18" charset="0"/>
                <a:cs typeface="Times New Roman" pitchFamily="18" charset="0"/>
              </a:rPr>
              <a:t>bendravim</a:t>
            </a:r>
            <a:r>
              <a:rPr lang="en-US" sz="2000" b="1" dirty="0">
                <a:latin typeface="Times New Roman" pitchFamily="18" charset="0"/>
                <a:cs typeface="Times New Roman" pitchFamily="18" charset="0"/>
              </a:rPr>
              <a:t>u</a:t>
            </a:r>
            <a:r>
              <a:rPr lang="lt-LT" sz="2000" b="1" dirty="0">
                <a:latin typeface="Times New Roman" pitchFamily="18" charset="0"/>
                <a:cs typeface="Times New Roman" pitchFamily="18" charset="0"/>
              </a:rPr>
              <a:t>, teigiamomis </a:t>
            </a:r>
            <a:r>
              <a:rPr lang="lt-LT" sz="2000" b="1" dirty="0" smtClean="0">
                <a:latin typeface="Times New Roman" pitchFamily="18" charset="0"/>
                <a:cs typeface="Times New Roman" pitchFamily="18" charset="0"/>
              </a:rPr>
              <a:t>emocijomis“ </a:t>
            </a:r>
            <a:r>
              <a:rPr lang="lt-LT" sz="2000" b="1" dirty="0">
                <a:latin typeface="Times New Roman" pitchFamily="18" charset="0"/>
                <a:cs typeface="Times New Roman" pitchFamily="18" charset="0"/>
              </a:rPr>
              <a:t>(L. Štuopytė , V. </a:t>
            </a:r>
            <a:r>
              <a:rPr lang="lt-LT" sz="2000" b="1" dirty="0" err="1">
                <a:latin typeface="Times New Roman" pitchFamily="18" charset="0"/>
                <a:cs typeface="Times New Roman" pitchFamily="18" charset="0"/>
              </a:rPr>
              <a:t>Jurevičienė</a:t>
            </a:r>
            <a:r>
              <a:rPr lang="lt-LT" sz="2000" b="1" dirty="0">
                <a:latin typeface="Times New Roman" pitchFamily="18" charset="0"/>
                <a:cs typeface="Times New Roman" pitchFamily="18" charset="0"/>
              </a:rPr>
              <a:t>, 2014).</a:t>
            </a:r>
            <a:endParaRPr lang="en-US" sz="2000" b="1" dirty="0">
              <a:latin typeface="Times New Roman" pitchFamily="18" charset="0"/>
              <a:cs typeface="Times New Roman" pitchFamily="18" charset="0"/>
            </a:endParaRPr>
          </a:p>
        </p:txBody>
      </p:sp>
      <p:sp>
        <p:nvSpPr>
          <p:cNvPr id="6" name="Skaidrės numerio vietos rezervavimo ženklas 5"/>
          <p:cNvSpPr>
            <a:spLocks noGrp="1"/>
          </p:cNvSpPr>
          <p:nvPr>
            <p:ph type="sldNum" sz="quarter" idx="12"/>
          </p:nvPr>
        </p:nvSpPr>
        <p:spPr/>
        <p:txBody>
          <a:bodyPr/>
          <a:lstStyle/>
          <a:p>
            <a:pPr>
              <a:defRPr/>
            </a:pPr>
            <a:fld id="{1B2A03E6-8E53-4101-A679-FF949FD4D9BD}"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914400"/>
            <a:ext cx="8229600" cy="1543050"/>
          </a:xfrm>
        </p:spPr>
        <p:txBody>
          <a:bodyPr/>
          <a:lstStyle/>
          <a:p>
            <a:pPr algn="ctr"/>
            <a:r>
              <a:rPr lang="lt-LT" sz="2400" b="1" dirty="0" smtClean="0">
                <a:solidFill>
                  <a:schemeClr val="tx1"/>
                </a:solidFill>
                <a:latin typeface="Times New Roman" pitchFamily="18" charset="0"/>
                <a:cs typeface="Times New Roman" pitchFamily="18" charset="0"/>
              </a:rPr>
              <a:t>Erdvė vaikams buvo patraukli, skatino  </a:t>
            </a:r>
            <a:r>
              <a:rPr lang="lt-LT" sz="2400" b="1" dirty="0" smtClean="0">
                <a:solidFill>
                  <a:schemeClr val="tx1"/>
                </a:solidFill>
                <a:latin typeface="Times New Roman" pitchFamily="18" charset="0"/>
                <a:cs typeface="Times New Roman" pitchFamily="18" charset="0"/>
              </a:rPr>
              <a:t>veikti, </a:t>
            </a:r>
            <a:r>
              <a:rPr lang="lt-LT" sz="2400" b="1" dirty="0" smtClean="0">
                <a:solidFill>
                  <a:schemeClr val="tx1"/>
                </a:solidFill>
                <a:latin typeface="Times New Roman" pitchFamily="18" charset="0"/>
                <a:cs typeface="Times New Roman" pitchFamily="18" charset="0"/>
              </a:rPr>
              <a:t>bendrauti</a:t>
            </a:r>
            <a:r>
              <a:rPr lang="en-US" sz="2400" b="1" dirty="0" smtClean="0">
                <a:solidFill>
                  <a:schemeClr val="tx1"/>
                </a:solidFill>
                <a:latin typeface="Times New Roman" pitchFamily="18" charset="0"/>
                <a:cs typeface="Times New Roman" pitchFamily="18" charset="0"/>
              </a:rPr>
              <a:t>, </a:t>
            </a:r>
            <a:r>
              <a:rPr lang="lt-LT" sz="2400" b="1" dirty="0" smtClean="0">
                <a:solidFill>
                  <a:schemeClr val="tx1"/>
                </a:solidFill>
                <a:latin typeface="Times New Roman" pitchFamily="18" charset="0"/>
                <a:cs typeface="Times New Roman" pitchFamily="18" charset="0"/>
              </a:rPr>
              <a:t> žaisti.</a:t>
            </a:r>
            <a:br>
              <a:rPr lang="lt-LT" sz="2400" b="1" dirty="0" smtClean="0">
                <a:solidFill>
                  <a:schemeClr val="tx1"/>
                </a:solidFill>
                <a:latin typeface="Times New Roman" pitchFamily="18" charset="0"/>
                <a:cs typeface="Times New Roman" pitchFamily="18" charset="0"/>
              </a:rPr>
            </a:br>
            <a:r>
              <a:rPr lang="en-US" sz="2400" dirty="0" smtClean="0"/>
              <a:t/>
            </a:r>
            <a:br>
              <a:rPr lang="en-US" sz="2400" dirty="0" smtClean="0"/>
            </a:br>
            <a:endParaRPr lang="en-US" sz="2400" dirty="0" smtClean="0"/>
          </a:p>
        </p:txBody>
      </p:sp>
      <p:pic>
        <p:nvPicPr>
          <p:cNvPr id="5" name="Content Placeholder 4" descr="100_3301.JPG"/>
          <p:cNvPicPr>
            <a:picLocks noGrp="1" noChangeAspect="1"/>
          </p:cNvPicPr>
          <p:nvPr>
            <p:ph sz="half" idx="1"/>
          </p:nvPr>
        </p:nvPicPr>
        <p:blipFill>
          <a:blip r:embed="rId2" cstate="print"/>
          <a:srcRect l="7547" r="18868"/>
          <a:stretch>
            <a:fillRect/>
          </a:stretch>
        </p:blipFill>
        <p:spPr>
          <a:xfrm>
            <a:off x="914400" y="2058295"/>
            <a:ext cx="3940534" cy="3928961"/>
          </a:xfrm>
          <a:effectLst>
            <a:softEdge rad="112500"/>
          </a:effectLst>
        </p:spPr>
      </p:pic>
      <p:pic>
        <p:nvPicPr>
          <p:cNvPr id="6" name="Content Placeholder 5" descr="100_3325.JPG"/>
          <p:cNvPicPr>
            <a:picLocks noGrp="1" noChangeAspect="1"/>
          </p:cNvPicPr>
          <p:nvPr>
            <p:ph sz="half" idx="2"/>
          </p:nvPr>
        </p:nvPicPr>
        <p:blipFill>
          <a:blip r:embed="rId3" cstate="print"/>
          <a:stretch>
            <a:fillRect/>
          </a:stretch>
        </p:blipFill>
        <p:spPr>
          <a:xfrm>
            <a:off x="5256013" y="2057400"/>
            <a:ext cx="3344469" cy="3990183"/>
          </a:xfrm>
          <a:effectLst>
            <a:softEdge rad="112500"/>
          </a:effectLst>
        </p:spPr>
      </p:pic>
      <p:sp>
        <p:nvSpPr>
          <p:cNvPr id="7" name="Skaidrės numerio vietos rezervavimo ženklas 6"/>
          <p:cNvSpPr>
            <a:spLocks noGrp="1"/>
          </p:cNvSpPr>
          <p:nvPr>
            <p:ph type="sldNum" sz="quarter" idx="12"/>
          </p:nvPr>
        </p:nvSpPr>
        <p:spPr/>
        <p:txBody>
          <a:bodyPr/>
          <a:lstStyle/>
          <a:p>
            <a:pPr>
              <a:defRPr/>
            </a:pPr>
            <a:fld id="{1B2A03E6-8E53-4101-A679-FF949FD4D9BD}"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Flow</Template>
  <TotalTime>488</TotalTime>
  <Words>272</Words>
  <Application>Microsoft Office PowerPoint</Application>
  <PresentationFormat>Demonstracija ekrane (4:3)</PresentationFormat>
  <Paragraphs>40</Paragraphs>
  <Slides>17</Slides>
  <Notes>0</Notes>
  <HiddenSlides>0</HiddenSlides>
  <MMClips>0</MMClips>
  <ScaleCrop>false</ScaleCrop>
  <HeadingPairs>
    <vt:vector size="4" baseType="variant">
      <vt:variant>
        <vt:lpstr>Tema</vt:lpstr>
      </vt:variant>
      <vt:variant>
        <vt:i4>1</vt:i4>
      </vt:variant>
      <vt:variant>
        <vt:lpstr>Skaidrių pavadinimai</vt:lpstr>
      </vt:variant>
      <vt:variant>
        <vt:i4>17</vt:i4>
      </vt:variant>
    </vt:vector>
  </HeadingPairs>
  <TitlesOfParts>
    <vt:vector size="18" baseType="lpstr">
      <vt:lpstr>Flow</vt:lpstr>
      <vt:lpstr>KYBARTŲ MOKYKLA-DARŽELIS „ĄŽUOLIUKAS“   Inovatyvios erdvės kūrimas  vaikų bendravimui skatinti      ikimokyklinio ugdymo auklėtoja  Astrida Butkeraitienė  2015-03-19</vt:lpstr>
      <vt:lpstr>      Inovatyvios erdvės įkūrimo aktualumas vaikų grupei    Pastebėjus  bendravimo sunkumus ikimokyklinio ugdymo grupėje, nuolatinį nepasidalijimą žaislais ir priemonėmis, vaikų atstūmimą, nuspręsta įkurti kažką nauja, nematyta ir nepatirta, kas sudomintų kiekvieną vaiką, kas skatintų bendrauti ir bendradarbiauti, suprasti vienas kitą.   Bendravimo skatinimui  įrengta  visiškai nauja erdvė grupėje su šviesos efektais.  Siekta, kad šioje erdvėje vaikas galėtų bendrauti, veikti kartu su bendraamžiais.   Vaikui svarbu „čia ir dabar“ gerai jaustis, gyventi įdomų, reikšmingą gyvenimą, būti ir veikti  saugioje, skatinančioje bendrauti ir bendradarbiauti, jaukioje, jį aktyvinančioje erdvėje, būti aktyviu ugdymo(si) proceso dalyviu.  </vt:lpstr>
      <vt:lpstr>Įrengta erdvė su šviesos efektais</vt:lpstr>
      <vt:lpstr>  </vt:lpstr>
      <vt:lpstr>   Vaikai yra nuolat tyrinėjantys pasaulį, siekiantys atrasti, patirti, pažinti.   Buvo studijuota įvairi mokslinė ir metodinė literatūra, vadovautasi ugdomosios aplinkos kūrimo metodu: tai jaukios, atskiros erdvės kūrimas, pedagogo kryptingas poveikis, taikomi vaikų dėmesio, patrauklumo priemonėmis būdai.  (A. Autukevičienė, 2014).   </vt:lpstr>
      <vt:lpstr>Remiantis studijuota literatūra, buvo tikslingai parinktos priemonės erdvės kūrimui:     apskritimo formos sienelė,    gėlių dekoracijos,    šviesos lempos (veikiančios su elementais),    CD dekoracijos.  Įrengiant naują erdvę, buvo domėtasi spalvų poveikiu ir  parenkamos spalvos, kurios skatintų vaikus būti toje erdvėje:  Žalia – iš visų spalvų yra labiausiai raminanti.  Ši spalva sukelia pasitikėjimą savimi, įkvepia naujų idėjų. Oranžinė – simbolizuoja klestėjimą, gerumą ir šiltumą, tai aušros, proto ir žinojimo simbolis.  Geltona – saulės simbolis, atnešantis laimės, saugumo, gerovės jausmą. Melsva – padeda atsipalaiduoti, suteikia pusiausvyros, harmonijos jausmą. Rausva – ramina, sukelia globėjiškus jausmus.    </vt:lpstr>
      <vt:lpstr>   Dekoracija su šviesos efektais pakabinta ant sienos, sukurta pievos imitacija, kurios spalvos skatino vaikus mąstyti, veikti.  Dekoracija vaikus skatino tyrinėti šviesą, spalvas, atspalvius, atsispindinčius nuo šviesos ant CD dekoracijų; tyrinėti paviršių, kuris suteikia įvairių pojūčių.  Tokios priemonės, kaip pagalvėlės, čiužinukas, minkšti kempininiai baldai, suteikė vaikams patogumo pojūtį, nes vaikai galėjo patogiai įsitaisę bendrauti, klausytis pokalbių, žaisti, vaidinti.</vt:lpstr>
      <vt:lpstr>   </vt:lpstr>
      <vt:lpstr>Erdvė vaikams buvo patraukli, skatino  veikti, bendrauti,  žaisti.  </vt:lpstr>
      <vt:lpstr> Vaikai bendradarbiaudami kūrė, tyrinėjo, stengėsi išklausyti vienas kitą.  </vt:lpstr>
      <vt:lpstr> Veikiant drauge tobulėjo vaikų bendravimas, tarpasmeniniai santykiai. </vt:lpstr>
      <vt:lpstr>Šviesos efektų erdvėje buvo sudarytos sąlygos laisviems vaikų vaidinimams, žaidimams. Juk žaidimas yra pagrindinė vaiko veikla. </vt:lpstr>
      <vt:lpstr> </vt:lpstr>
      <vt:lpstr>  Vaikai mokėsi žaisti drauge, dalintis žaislais. </vt:lpstr>
      <vt:lpstr>Erdvė su šviesos efektais skatino vaikus tyrinėti.</vt:lpstr>
      <vt:lpstr>Skaidrė 16</vt:lpstr>
      <vt:lpstr>Inovatyvios erdvės nauda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sliptosh</dc:creator>
  <cp:lastModifiedBy>Admins</cp:lastModifiedBy>
  <cp:revision>116</cp:revision>
  <dcterms:created xsi:type="dcterms:W3CDTF">2006-08-16T00:00:00Z</dcterms:created>
  <dcterms:modified xsi:type="dcterms:W3CDTF">2015-03-17T18:19:47Z</dcterms:modified>
</cp:coreProperties>
</file>